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5" r:id="rId3"/>
    <p:sldId id="268" r:id="rId4"/>
    <p:sldId id="272" r:id="rId5"/>
    <p:sldId id="277" r:id="rId6"/>
    <p:sldId id="276" r:id="rId7"/>
    <p:sldId id="269" r:id="rId8"/>
    <p:sldId id="267" r:id="rId9"/>
    <p:sldId id="279" r:id="rId10"/>
    <p:sldId id="271" r:id="rId11"/>
    <p:sldId id="274" r:id="rId12"/>
    <p:sldId id="278" r:id="rId13"/>
    <p:sldId id="275" r:id="rId14"/>
    <p:sldId id="270" r:id="rId15"/>
    <p:sldId id="264" r:id="rId16"/>
    <p:sldId id="263" r:id="rId17"/>
    <p:sldId id="266" r:id="rId18"/>
    <p:sldId id="280" r:id="rId19"/>
    <p:sldId id="281" r:id="rId20"/>
    <p:sldId id="283" r:id="rId21"/>
    <p:sldId id="284" r:id="rId22"/>
    <p:sldId id="286" r:id="rId23"/>
    <p:sldId id="290" r:id="rId24"/>
    <p:sldId id="303" r:id="rId25"/>
    <p:sldId id="289" r:id="rId26"/>
    <p:sldId id="292" r:id="rId27"/>
    <p:sldId id="300" r:id="rId28"/>
    <p:sldId id="285" r:id="rId29"/>
    <p:sldId id="282" r:id="rId30"/>
    <p:sldId id="291" r:id="rId31"/>
    <p:sldId id="293" r:id="rId32"/>
    <p:sldId id="294" r:id="rId33"/>
    <p:sldId id="295" r:id="rId34"/>
    <p:sldId id="296" r:id="rId35"/>
    <p:sldId id="297" r:id="rId36"/>
    <p:sldId id="298" r:id="rId37"/>
    <p:sldId id="299" r:id="rId38"/>
    <p:sldId id="301" r:id="rId39"/>
    <p:sldId id="288"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86156\Desktop\TWS%20&#32819;&#26426;&#35843;&#3074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ltLang="zh-CN" sz="1600" b="1" i="0" u="none" strike="noStrike" cap="all" baseline="0" dirty="0">
                <a:solidFill>
                  <a:srgbClr val="FF0000"/>
                </a:solidFill>
                <a:effectLst/>
              </a:rPr>
              <a:t>2019</a:t>
            </a:r>
            <a:r>
              <a:rPr lang="zh-CN" altLang="zh-CN" sz="1600" b="1" i="0" u="none" strike="noStrike" cap="all" baseline="0" dirty="0">
                <a:solidFill>
                  <a:srgbClr val="FF0000"/>
                </a:solidFill>
                <a:effectLst/>
              </a:rPr>
              <a:t>年全年</a:t>
            </a:r>
            <a:r>
              <a:rPr lang="en-US" altLang="zh-CN" sz="1600" b="1" i="0" u="none" strike="noStrike" cap="all" baseline="0" dirty="0">
                <a:solidFill>
                  <a:srgbClr val="FF0000"/>
                </a:solidFill>
                <a:effectLst/>
              </a:rPr>
              <a:t>TWS</a:t>
            </a:r>
            <a:r>
              <a:rPr lang="zh-CN" altLang="zh-CN" sz="1600" b="1" i="0" u="none" strike="noStrike" cap="all" baseline="0" dirty="0">
                <a:solidFill>
                  <a:srgbClr val="FF0000"/>
                </a:solidFill>
                <a:effectLst/>
              </a:rPr>
              <a:t>耳机出货量</a:t>
            </a:r>
            <a:endParaRPr lang="zh-CN" altLang="en-US" dirty="0">
              <a:solidFill>
                <a:srgbClr val="FF0000"/>
              </a:solidFill>
            </a:endParaRPr>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CAE3-4904-ADB1-D1F880C6AD3D}"/>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CAE3-4904-ADB1-D1F880C6AD3D}"/>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CAE3-4904-ADB1-D1F880C6AD3D}"/>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CAE3-4904-ADB1-D1F880C6AD3D}"/>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CAE3-4904-ADB1-D1F880C6AD3D}"/>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CAE3-4904-ADB1-D1F880C6AD3D}"/>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CAE3-4904-ADB1-D1F880C6AD3D}"/>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CAE3-4904-ADB1-D1F880C6AD3D}"/>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CAE3-4904-ADB1-D1F880C6AD3D}"/>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CAE3-4904-ADB1-D1F880C6AD3D}"/>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CAE3-4904-ADB1-D1F880C6AD3D}"/>
              </c:ext>
            </c:extLst>
          </c:dPt>
          <c:dPt>
            <c:idx val="11"/>
            <c:bubble3D val="0"/>
            <c:spPr>
              <a:solidFill>
                <a:schemeClr val="accent6">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7-CAE3-4904-ADB1-D1F880C6AD3D}"/>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zh-CN"/>
                </a:p>
              </c:txPr>
              <c:dLblPos val="outEnd"/>
              <c:showLegendKey val="0"/>
              <c:showVal val="0"/>
              <c:showCatName val="1"/>
              <c:showSerName val="0"/>
              <c:showPercent val="0"/>
              <c:showBubbleSize val="0"/>
              <c:extLst>
                <c:ext xmlns:c16="http://schemas.microsoft.com/office/drawing/2014/chart" uri="{C3380CC4-5D6E-409C-BE32-E72D297353CC}">
                  <c16:uniqueId val="{00000001-CAE3-4904-ADB1-D1F880C6AD3D}"/>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zh-CN"/>
                </a:p>
              </c:txPr>
              <c:dLblPos val="outEnd"/>
              <c:showLegendKey val="0"/>
              <c:showVal val="0"/>
              <c:showCatName val="1"/>
              <c:showSerName val="0"/>
              <c:showPercent val="0"/>
              <c:showBubbleSize val="0"/>
              <c:extLst>
                <c:ext xmlns:c16="http://schemas.microsoft.com/office/drawing/2014/chart" uri="{C3380CC4-5D6E-409C-BE32-E72D297353CC}">
                  <c16:uniqueId val="{00000003-CAE3-4904-ADB1-D1F880C6AD3D}"/>
                </c:ext>
              </c:extLst>
            </c:dLbl>
            <c:dLbl>
              <c:idx val="2"/>
              <c:layout>
                <c:manualLayout>
                  <c:x val="3.8888888888888841E-2"/>
                  <c:y val="3.7037037037037035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AE3-4904-ADB1-D1F880C6AD3D}"/>
                </c:ext>
              </c:extLst>
            </c:dLbl>
            <c:dLbl>
              <c:idx val="3"/>
              <c:layout>
                <c:manualLayout>
                  <c:x val="-1.1111111111111112E-2"/>
                  <c:y val="7.870370370370370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AE3-4904-ADB1-D1F880C6AD3D}"/>
                </c:ext>
              </c:extLst>
            </c:dLbl>
            <c:dLbl>
              <c:idx val="4"/>
              <c:layout>
                <c:manualLayout>
                  <c:x val="-3.888888888888889E-2"/>
                  <c:y val="6.018518518518518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AE3-4904-ADB1-D1F880C6AD3D}"/>
                </c:ext>
              </c:extLst>
            </c:dLbl>
            <c:dLbl>
              <c:idx val="5"/>
              <c:layout>
                <c:manualLayout>
                  <c:x val="-2.2222222222222247E-2"/>
                  <c:y val="5.092592592592575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AE3-4904-ADB1-D1F880C6AD3D}"/>
                </c:ext>
              </c:extLst>
            </c:dLbl>
            <c:dLbl>
              <c:idx val="6"/>
              <c:layout>
                <c:manualLayout>
                  <c:x val="-2.7777777777777804E-2"/>
                  <c:y val="2.314814814814814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lumMod val="60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CAE3-4904-ADB1-D1F880C6AD3D}"/>
                </c:ext>
              </c:extLst>
            </c:dLbl>
            <c:dLbl>
              <c:idx val="7"/>
              <c:layout>
                <c:manualLayout>
                  <c:x val="-0.10277777777777777"/>
                  <c:y val="2.7777777777777776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lumMod val="60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CAE3-4904-ADB1-D1F880C6AD3D}"/>
                </c:ext>
              </c:extLst>
            </c:dLbl>
            <c:dLbl>
              <c:idx val="8"/>
              <c:layout>
                <c:manualLayout>
                  <c:x val="-0.12500000000000003"/>
                  <c:y val="0"/>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3">
                          <a:lumMod val="60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1-CAE3-4904-ADB1-D1F880C6AD3D}"/>
                </c:ext>
              </c:extLst>
            </c:dLbl>
            <c:dLbl>
              <c:idx val="9"/>
              <c:layout>
                <c:manualLayout>
                  <c:x val="-8.611111111111111E-2"/>
                  <c:y val="-7.4074074074074112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4">
                          <a:lumMod val="60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3-CAE3-4904-ADB1-D1F880C6AD3D}"/>
                </c:ext>
              </c:extLst>
            </c:dLbl>
            <c:dLbl>
              <c:idx val="10"/>
              <c:layout>
                <c:manualLayout>
                  <c:x val="-3.0555555555555555E-2"/>
                  <c:y val="-0.21296296296296297"/>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5">
                          <a:lumMod val="60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5-CAE3-4904-ADB1-D1F880C6AD3D}"/>
                </c:ext>
              </c:extLst>
            </c:dLbl>
            <c:dLbl>
              <c:idx val="11"/>
              <c:layout>
                <c:manualLayout>
                  <c:x val="4.4444444444444446E-2"/>
                  <c:y val="-9.2592592592592615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6">
                          <a:lumMod val="60000"/>
                        </a:schemeClr>
                      </a:solidFill>
                      <a:latin typeface="+mn-lt"/>
                      <a:ea typeface="+mn-ea"/>
                      <a:cs typeface="+mn-cs"/>
                    </a:defRPr>
                  </a:pPr>
                  <a:endParaRPr lang="zh-CN"/>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7-CAE3-4904-ADB1-D1F880C6AD3D}"/>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Sheet1!$A$33:$A$44</c:f>
              <c:strCache>
                <c:ptCount val="12"/>
                <c:pt idx="0">
                  <c:v>apple</c:v>
                </c:pt>
                <c:pt idx="1">
                  <c:v>三星</c:v>
                </c:pt>
                <c:pt idx="2">
                  <c:v>小米</c:v>
                </c:pt>
                <c:pt idx="3">
                  <c:v>华为</c:v>
                </c:pt>
                <c:pt idx="4">
                  <c:v>JBL</c:v>
                </c:pt>
                <c:pt idx="5">
                  <c:v>Beats</c:v>
                </c:pt>
                <c:pt idx="6">
                  <c:v>Amoi</c:v>
                </c:pt>
                <c:pt idx="7">
                  <c:v>QCY</c:v>
                </c:pt>
                <c:pt idx="8">
                  <c:v>JLAB</c:v>
                </c:pt>
                <c:pt idx="9">
                  <c:v>Jabra</c:v>
                </c:pt>
                <c:pt idx="10">
                  <c:v>Sukllcandy</c:v>
                </c:pt>
                <c:pt idx="11">
                  <c:v>others</c:v>
                </c:pt>
              </c:strCache>
            </c:strRef>
          </c:cat>
          <c:val>
            <c:numRef>
              <c:f>Sheet1!$B$33:$B$44</c:f>
              <c:numCache>
                <c:formatCode>0.00%</c:formatCode>
                <c:ptCount val="12"/>
                <c:pt idx="0">
                  <c:v>0.47099999999999997</c:v>
                </c:pt>
                <c:pt idx="1">
                  <c:v>5.8000000000000003E-2</c:v>
                </c:pt>
                <c:pt idx="2">
                  <c:v>6.0999999999999999E-2</c:v>
                </c:pt>
                <c:pt idx="3" formatCode="0%">
                  <c:v>0.02</c:v>
                </c:pt>
                <c:pt idx="4" formatCode="0%">
                  <c:v>0.04</c:v>
                </c:pt>
                <c:pt idx="5" formatCode="0%">
                  <c:v>0.04</c:v>
                </c:pt>
                <c:pt idx="6" formatCode="0%">
                  <c:v>0.04</c:v>
                </c:pt>
                <c:pt idx="7" formatCode="0%">
                  <c:v>0.04</c:v>
                </c:pt>
                <c:pt idx="8" formatCode="0%">
                  <c:v>0.01</c:v>
                </c:pt>
                <c:pt idx="9" formatCode="0%">
                  <c:v>0.01</c:v>
                </c:pt>
                <c:pt idx="10" formatCode="0%">
                  <c:v>0.01</c:v>
                </c:pt>
                <c:pt idx="11" formatCode="0%">
                  <c:v>0.2</c:v>
                </c:pt>
              </c:numCache>
            </c:numRef>
          </c:val>
          <c:extLst>
            <c:ext xmlns:c16="http://schemas.microsoft.com/office/drawing/2014/chart" uri="{C3380CC4-5D6E-409C-BE32-E72D297353CC}">
              <c16:uniqueId val="{00000018-CAE3-4904-ADB1-D1F880C6AD3D}"/>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824BF3-B34B-4813-9951-4650BD3442F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7ECCB98-874D-4522-A0C9-69C672936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C21B2F-6CAA-416E-BA06-153E6120D781}"/>
              </a:ext>
            </a:extLst>
          </p:cNvPr>
          <p:cNvSpPr>
            <a:spLocks noGrp="1"/>
          </p:cNvSpPr>
          <p:nvPr>
            <p:ph type="dt" sz="half" idx="10"/>
          </p:nvPr>
        </p:nvSpPr>
        <p:spPr/>
        <p:txBody>
          <a:bodyPr/>
          <a:lstStyle/>
          <a:p>
            <a:fld id="{1CB8A8B9-87FE-45E9-82FB-062083E56C7F}" type="datetimeFigureOut">
              <a:rPr lang="zh-CN" altLang="en-US" smtClean="0"/>
              <a:t>2021-06-18</a:t>
            </a:fld>
            <a:endParaRPr lang="zh-CN" altLang="en-US"/>
          </a:p>
        </p:txBody>
      </p:sp>
      <p:sp>
        <p:nvSpPr>
          <p:cNvPr id="5" name="页脚占位符 4">
            <a:extLst>
              <a:ext uri="{FF2B5EF4-FFF2-40B4-BE49-F238E27FC236}">
                <a16:creationId xmlns:a16="http://schemas.microsoft.com/office/drawing/2014/main" id="{0378E8C6-BC49-4DE5-A2DC-E8E72A32B0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67341F-8DF1-412E-8E65-52660FF40AEA}"/>
              </a:ext>
            </a:extLst>
          </p:cNvPr>
          <p:cNvSpPr>
            <a:spLocks noGrp="1"/>
          </p:cNvSpPr>
          <p:nvPr>
            <p:ph type="sldNum" sz="quarter" idx="12"/>
          </p:nvPr>
        </p:nvSpPr>
        <p:spPr/>
        <p:txBody>
          <a:body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3675177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70520-AFC1-492E-B03F-F3CA255A506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C8B9E1E-944C-489B-8FB1-1C8FFD4BED7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C632589-7CCF-4064-A295-94C385BC0D0C}"/>
              </a:ext>
            </a:extLst>
          </p:cNvPr>
          <p:cNvSpPr>
            <a:spLocks noGrp="1"/>
          </p:cNvSpPr>
          <p:nvPr>
            <p:ph type="dt" sz="half" idx="10"/>
          </p:nvPr>
        </p:nvSpPr>
        <p:spPr/>
        <p:txBody>
          <a:bodyPr/>
          <a:lstStyle/>
          <a:p>
            <a:fld id="{1CB8A8B9-87FE-45E9-82FB-062083E56C7F}" type="datetimeFigureOut">
              <a:rPr lang="zh-CN" altLang="en-US" smtClean="0"/>
              <a:t>2021-06-18</a:t>
            </a:fld>
            <a:endParaRPr lang="zh-CN" altLang="en-US"/>
          </a:p>
        </p:txBody>
      </p:sp>
      <p:sp>
        <p:nvSpPr>
          <p:cNvPr id="5" name="页脚占位符 4">
            <a:extLst>
              <a:ext uri="{FF2B5EF4-FFF2-40B4-BE49-F238E27FC236}">
                <a16:creationId xmlns:a16="http://schemas.microsoft.com/office/drawing/2014/main" id="{11343F5E-7BD6-4EA8-B2AD-929C347A3B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8FC2CE-C164-49D5-BAB0-6E1ACE76EDAD}"/>
              </a:ext>
            </a:extLst>
          </p:cNvPr>
          <p:cNvSpPr>
            <a:spLocks noGrp="1"/>
          </p:cNvSpPr>
          <p:nvPr>
            <p:ph type="sldNum" sz="quarter" idx="12"/>
          </p:nvPr>
        </p:nvSpPr>
        <p:spPr/>
        <p:txBody>
          <a:body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3934616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187FFB3-B1F7-473C-BBE9-C45F479C78C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EB097F9-E537-4DD0-BAD3-DC3682304EF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9611BA-9338-450F-AE0B-91A824DF7A3F}"/>
              </a:ext>
            </a:extLst>
          </p:cNvPr>
          <p:cNvSpPr>
            <a:spLocks noGrp="1"/>
          </p:cNvSpPr>
          <p:nvPr>
            <p:ph type="dt" sz="half" idx="10"/>
          </p:nvPr>
        </p:nvSpPr>
        <p:spPr/>
        <p:txBody>
          <a:bodyPr/>
          <a:lstStyle/>
          <a:p>
            <a:fld id="{1CB8A8B9-87FE-45E9-82FB-062083E56C7F}" type="datetimeFigureOut">
              <a:rPr lang="zh-CN" altLang="en-US" smtClean="0"/>
              <a:t>2021-06-18</a:t>
            </a:fld>
            <a:endParaRPr lang="zh-CN" altLang="en-US"/>
          </a:p>
        </p:txBody>
      </p:sp>
      <p:sp>
        <p:nvSpPr>
          <p:cNvPr id="5" name="页脚占位符 4">
            <a:extLst>
              <a:ext uri="{FF2B5EF4-FFF2-40B4-BE49-F238E27FC236}">
                <a16:creationId xmlns:a16="http://schemas.microsoft.com/office/drawing/2014/main" id="{BEBF28A0-87B1-4453-A041-307015F627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E8397A-2F12-460E-B161-A9819E850928}"/>
              </a:ext>
            </a:extLst>
          </p:cNvPr>
          <p:cNvSpPr>
            <a:spLocks noGrp="1"/>
          </p:cNvSpPr>
          <p:nvPr>
            <p:ph type="sldNum" sz="quarter" idx="12"/>
          </p:nvPr>
        </p:nvSpPr>
        <p:spPr/>
        <p:txBody>
          <a:body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320256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C844E-344C-4395-9FEA-6D91245ECB6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58ECD4-7449-40D5-9D8B-8D354B24DDA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8C1DBBE-3AA5-4F24-B22B-502504729263}"/>
              </a:ext>
            </a:extLst>
          </p:cNvPr>
          <p:cNvSpPr>
            <a:spLocks noGrp="1"/>
          </p:cNvSpPr>
          <p:nvPr>
            <p:ph type="dt" sz="half" idx="10"/>
          </p:nvPr>
        </p:nvSpPr>
        <p:spPr/>
        <p:txBody>
          <a:bodyPr/>
          <a:lstStyle/>
          <a:p>
            <a:fld id="{1CB8A8B9-87FE-45E9-82FB-062083E56C7F}" type="datetimeFigureOut">
              <a:rPr lang="zh-CN" altLang="en-US" smtClean="0"/>
              <a:t>2021-06-18</a:t>
            </a:fld>
            <a:endParaRPr lang="zh-CN" altLang="en-US"/>
          </a:p>
        </p:txBody>
      </p:sp>
      <p:sp>
        <p:nvSpPr>
          <p:cNvPr id="5" name="页脚占位符 4">
            <a:extLst>
              <a:ext uri="{FF2B5EF4-FFF2-40B4-BE49-F238E27FC236}">
                <a16:creationId xmlns:a16="http://schemas.microsoft.com/office/drawing/2014/main" id="{141A35A2-0D4E-4B16-8246-4A3A8604B4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7EBC46D-36E4-4DC9-95C7-6038A8A5AFA7}"/>
              </a:ext>
            </a:extLst>
          </p:cNvPr>
          <p:cNvSpPr>
            <a:spLocks noGrp="1"/>
          </p:cNvSpPr>
          <p:nvPr>
            <p:ph type="sldNum" sz="quarter" idx="12"/>
          </p:nvPr>
        </p:nvSpPr>
        <p:spPr/>
        <p:txBody>
          <a:body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2248952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E72F9-322C-4068-B33C-9F21B6B70B1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BC19100-581E-4C13-953C-F6B14746ED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6D422C-47F2-478B-94DF-6ED89D8AEBB7}"/>
              </a:ext>
            </a:extLst>
          </p:cNvPr>
          <p:cNvSpPr>
            <a:spLocks noGrp="1"/>
          </p:cNvSpPr>
          <p:nvPr>
            <p:ph type="dt" sz="half" idx="10"/>
          </p:nvPr>
        </p:nvSpPr>
        <p:spPr/>
        <p:txBody>
          <a:bodyPr/>
          <a:lstStyle/>
          <a:p>
            <a:fld id="{1CB8A8B9-87FE-45E9-82FB-062083E56C7F}" type="datetimeFigureOut">
              <a:rPr lang="zh-CN" altLang="en-US" smtClean="0"/>
              <a:t>2021-06-18</a:t>
            </a:fld>
            <a:endParaRPr lang="zh-CN" altLang="en-US"/>
          </a:p>
        </p:txBody>
      </p:sp>
      <p:sp>
        <p:nvSpPr>
          <p:cNvPr id="5" name="页脚占位符 4">
            <a:extLst>
              <a:ext uri="{FF2B5EF4-FFF2-40B4-BE49-F238E27FC236}">
                <a16:creationId xmlns:a16="http://schemas.microsoft.com/office/drawing/2014/main" id="{E23778B4-B2E8-43E2-8432-51CCC816C2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9DC2D7-9927-4027-903B-3768BEF0D542}"/>
              </a:ext>
            </a:extLst>
          </p:cNvPr>
          <p:cNvSpPr>
            <a:spLocks noGrp="1"/>
          </p:cNvSpPr>
          <p:nvPr>
            <p:ph type="sldNum" sz="quarter" idx="12"/>
          </p:nvPr>
        </p:nvSpPr>
        <p:spPr/>
        <p:txBody>
          <a:body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289493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6E8DA7-17D0-4DFF-A33D-EBB9B8C820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AA2D07-593C-4BDC-A774-2697523F467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E688385-C023-4F5E-9B7E-52E092DDB08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A799B1F-C8E1-4681-9239-8023A055F347}"/>
              </a:ext>
            </a:extLst>
          </p:cNvPr>
          <p:cNvSpPr>
            <a:spLocks noGrp="1"/>
          </p:cNvSpPr>
          <p:nvPr>
            <p:ph type="dt" sz="half" idx="10"/>
          </p:nvPr>
        </p:nvSpPr>
        <p:spPr/>
        <p:txBody>
          <a:bodyPr/>
          <a:lstStyle/>
          <a:p>
            <a:fld id="{1CB8A8B9-87FE-45E9-82FB-062083E56C7F}" type="datetimeFigureOut">
              <a:rPr lang="zh-CN" altLang="en-US" smtClean="0"/>
              <a:t>2021-06-18</a:t>
            </a:fld>
            <a:endParaRPr lang="zh-CN" altLang="en-US"/>
          </a:p>
        </p:txBody>
      </p:sp>
      <p:sp>
        <p:nvSpPr>
          <p:cNvPr id="6" name="页脚占位符 5">
            <a:extLst>
              <a:ext uri="{FF2B5EF4-FFF2-40B4-BE49-F238E27FC236}">
                <a16:creationId xmlns:a16="http://schemas.microsoft.com/office/drawing/2014/main" id="{FBF529A4-0ED7-427A-BC61-1688E69130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589AE6-084D-419B-8AB7-4357B2076F00}"/>
              </a:ext>
            </a:extLst>
          </p:cNvPr>
          <p:cNvSpPr>
            <a:spLocks noGrp="1"/>
          </p:cNvSpPr>
          <p:nvPr>
            <p:ph type="sldNum" sz="quarter" idx="12"/>
          </p:nvPr>
        </p:nvSpPr>
        <p:spPr/>
        <p:txBody>
          <a:body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3857318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887AE-BE7D-44EB-9F77-C65E5FA34E4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82121C2-1797-4112-B805-CD271A6535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7C7E174-6831-4987-A6EA-1EEF012116D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B5261E6-FEF6-46A2-8C81-C733ED2C7E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7BCE613-9190-44D6-A2FB-4E3FACC3379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AED880C-FAEF-4C98-AEDA-73D90CECC567}"/>
              </a:ext>
            </a:extLst>
          </p:cNvPr>
          <p:cNvSpPr>
            <a:spLocks noGrp="1"/>
          </p:cNvSpPr>
          <p:nvPr>
            <p:ph type="dt" sz="half" idx="10"/>
          </p:nvPr>
        </p:nvSpPr>
        <p:spPr/>
        <p:txBody>
          <a:bodyPr/>
          <a:lstStyle/>
          <a:p>
            <a:fld id="{1CB8A8B9-87FE-45E9-82FB-062083E56C7F}" type="datetimeFigureOut">
              <a:rPr lang="zh-CN" altLang="en-US" smtClean="0"/>
              <a:t>2021-06-18</a:t>
            </a:fld>
            <a:endParaRPr lang="zh-CN" altLang="en-US"/>
          </a:p>
        </p:txBody>
      </p:sp>
      <p:sp>
        <p:nvSpPr>
          <p:cNvPr id="8" name="页脚占位符 7">
            <a:extLst>
              <a:ext uri="{FF2B5EF4-FFF2-40B4-BE49-F238E27FC236}">
                <a16:creationId xmlns:a16="http://schemas.microsoft.com/office/drawing/2014/main" id="{807D97D6-3FF2-4DC0-8368-5C965E965D2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38CA916-C47B-4A00-B03B-1263B16EB5A4}"/>
              </a:ext>
            </a:extLst>
          </p:cNvPr>
          <p:cNvSpPr>
            <a:spLocks noGrp="1"/>
          </p:cNvSpPr>
          <p:nvPr>
            <p:ph type="sldNum" sz="quarter" idx="12"/>
          </p:nvPr>
        </p:nvSpPr>
        <p:spPr/>
        <p:txBody>
          <a:body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2973184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8957E6-666B-40C1-B1F0-C79BD743F6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1552E8-E7FE-443C-9620-43B85404000D}"/>
              </a:ext>
            </a:extLst>
          </p:cNvPr>
          <p:cNvSpPr>
            <a:spLocks noGrp="1"/>
          </p:cNvSpPr>
          <p:nvPr>
            <p:ph type="dt" sz="half" idx="10"/>
          </p:nvPr>
        </p:nvSpPr>
        <p:spPr/>
        <p:txBody>
          <a:bodyPr/>
          <a:lstStyle/>
          <a:p>
            <a:fld id="{1CB8A8B9-87FE-45E9-82FB-062083E56C7F}" type="datetimeFigureOut">
              <a:rPr lang="zh-CN" altLang="en-US" smtClean="0"/>
              <a:t>2021-06-18</a:t>
            </a:fld>
            <a:endParaRPr lang="zh-CN" altLang="en-US"/>
          </a:p>
        </p:txBody>
      </p:sp>
      <p:sp>
        <p:nvSpPr>
          <p:cNvPr id="4" name="页脚占位符 3">
            <a:extLst>
              <a:ext uri="{FF2B5EF4-FFF2-40B4-BE49-F238E27FC236}">
                <a16:creationId xmlns:a16="http://schemas.microsoft.com/office/drawing/2014/main" id="{983F3469-6A3D-4D39-8272-BC1800EB556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E1481AE-FB13-45CE-AF9A-53E07BD559CC}"/>
              </a:ext>
            </a:extLst>
          </p:cNvPr>
          <p:cNvSpPr>
            <a:spLocks noGrp="1"/>
          </p:cNvSpPr>
          <p:nvPr>
            <p:ph type="sldNum" sz="quarter" idx="12"/>
          </p:nvPr>
        </p:nvSpPr>
        <p:spPr/>
        <p:txBody>
          <a:body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1522353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39B6C1-115E-473D-AB27-73596890AEBE}"/>
              </a:ext>
            </a:extLst>
          </p:cNvPr>
          <p:cNvSpPr>
            <a:spLocks noGrp="1"/>
          </p:cNvSpPr>
          <p:nvPr>
            <p:ph type="dt" sz="half" idx="10"/>
          </p:nvPr>
        </p:nvSpPr>
        <p:spPr/>
        <p:txBody>
          <a:bodyPr/>
          <a:lstStyle/>
          <a:p>
            <a:fld id="{1CB8A8B9-87FE-45E9-82FB-062083E56C7F}" type="datetimeFigureOut">
              <a:rPr lang="zh-CN" altLang="en-US" smtClean="0"/>
              <a:t>2021-06-18</a:t>
            </a:fld>
            <a:endParaRPr lang="zh-CN" altLang="en-US"/>
          </a:p>
        </p:txBody>
      </p:sp>
      <p:sp>
        <p:nvSpPr>
          <p:cNvPr id="3" name="页脚占位符 2">
            <a:extLst>
              <a:ext uri="{FF2B5EF4-FFF2-40B4-BE49-F238E27FC236}">
                <a16:creationId xmlns:a16="http://schemas.microsoft.com/office/drawing/2014/main" id="{E7960C5C-7B9D-4474-BEE1-0A5206A11D0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5909CB3-CC33-42CC-9BC8-F6FB69B36859}"/>
              </a:ext>
            </a:extLst>
          </p:cNvPr>
          <p:cNvSpPr>
            <a:spLocks noGrp="1"/>
          </p:cNvSpPr>
          <p:nvPr>
            <p:ph type="sldNum" sz="quarter" idx="12"/>
          </p:nvPr>
        </p:nvSpPr>
        <p:spPr/>
        <p:txBody>
          <a:body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262107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1B52E9-792D-4F59-B55D-0D21190247B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40894EC-87DA-453D-BA8E-08B325A9EE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5D1902C-2530-4CF2-9602-9EB7C50DD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51C54D-1A0C-4DA7-82C7-AD436A5B2E46}"/>
              </a:ext>
            </a:extLst>
          </p:cNvPr>
          <p:cNvSpPr>
            <a:spLocks noGrp="1"/>
          </p:cNvSpPr>
          <p:nvPr>
            <p:ph type="dt" sz="half" idx="10"/>
          </p:nvPr>
        </p:nvSpPr>
        <p:spPr/>
        <p:txBody>
          <a:bodyPr/>
          <a:lstStyle/>
          <a:p>
            <a:fld id="{1CB8A8B9-87FE-45E9-82FB-062083E56C7F}" type="datetimeFigureOut">
              <a:rPr lang="zh-CN" altLang="en-US" smtClean="0"/>
              <a:t>2021-06-18</a:t>
            </a:fld>
            <a:endParaRPr lang="zh-CN" altLang="en-US"/>
          </a:p>
        </p:txBody>
      </p:sp>
      <p:sp>
        <p:nvSpPr>
          <p:cNvPr id="6" name="页脚占位符 5">
            <a:extLst>
              <a:ext uri="{FF2B5EF4-FFF2-40B4-BE49-F238E27FC236}">
                <a16:creationId xmlns:a16="http://schemas.microsoft.com/office/drawing/2014/main" id="{C6D99B0E-2D0E-45F9-BC25-83579342EE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9B7004-9384-4DE2-9400-DA97281ECE56}"/>
              </a:ext>
            </a:extLst>
          </p:cNvPr>
          <p:cNvSpPr>
            <a:spLocks noGrp="1"/>
          </p:cNvSpPr>
          <p:nvPr>
            <p:ph type="sldNum" sz="quarter" idx="12"/>
          </p:nvPr>
        </p:nvSpPr>
        <p:spPr/>
        <p:txBody>
          <a:body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2439620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6BAD2C-4251-4937-A56A-8407B241307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5DE3163-45CB-4D59-AC5F-48D8398216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B099D4F-9646-41E2-B947-BD85E7F4E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9C4C88-85A2-41CE-A353-8735C024C73D}"/>
              </a:ext>
            </a:extLst>
          </p:cNvPr>
          <p:cNvSpPr>
            <a:spLocks noGrp="1"/>
          </p:cNvSpPr>
          <p:nvPr>
            <p:ph type="dt" sz="half" idx="10"/>
          </p:nvPr>
        </p:nvSpPr>
        <p:spPr/>
        <p:txBody>
          <a:bodyPr/>
          <a:lstStyle/>
          <a:p>
            <a:fld id="{1CB8A8B9-87FE-45E9-82FB-062083E56C7F}" type="datetimeFigureOut">
              <a:rPr lang="zh-CN" altLang="en-US" smtClean="0"/>
              <a:t>2021-06-18</a:t>
            </a:fld>
            <a:endParaRPr lang="zh-CN" altLang="en-US"/>
          </a:p>
        </p:txBody>
      </p:sp>
      <p:sp>
        <p:nvSpPr>
          <p:cNvPr id="6" name="页脚占位符 5">
            <a:extLst>
              <a:ext uri="{FF2B5EF4-FFF2-40B4-BE49-F238E27FC236}">
                <a16:creationId xmlns:a16="http://schemas.microsoft.com/office/drawing/2014/main" id="{8242EC80-5C15-4A6F-B472-CC7824DA09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93052A6-91C2-4432-B15F-BAEF736D21D2}"/>
              </a:ext>
            </a:extLst>
          </p:cNvPr>
          <p:cNvSpPr>
            <a:spLocks noGrp="1"/>
          </p:cNvSpPr>
          <p:nvPr>
            <p:ph type="sldNum" sz="quarter" idx="12"/>
          </p:nvPr>
        </p:nvSpPr>
        <p:spPr/>
        <p:txBody>
          <a:body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3038606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27777C6-043C-4E97-9AAF-95093E0F94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895F113-755D-4291-B8B6-6B90CDD2AE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44C8D4-A6CB-44BA-A364-7D3E255483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B8A8B9-87FE-45E9-82FB-062083E56C7F}" type="datetimeFigureOut">
              <a:rPr lang="zh-CN" altLang="en-US" smtClean="0"/>
              <a:t>2021-06-18</a:t>
            </a:fld>
            <a:endParaRPr lang="zh-CN" altLang="en-US"/>
          </a:p>
        </p:txBody>
      </p:sp>
      <p:sp>
        <p:nvSpPr>
          <p:cNvPr id="5" name="页脚占位符 4">
            <a:extLst>
              <a:ext uri="{FF2B5EF4-FFF2-40B4-BE49-F238E27FC236}">
                <a16:creationId xmlns:a16="http://schemas.microsoft.com/office/drawing/2014/main" id="{35E3BF4A-C72A-4650-B6CE-5B552267A4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25A2B74-A746-4F1A-837C-3BD8A39DCE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D0710D-5D37-4764-873E-57F6C31A65C6}" type="slidenum">
              <a:rPr lang="zh-CN" altLang="en-US" smtClean="0"/>
              <a:t>‹#›</a:t>
            </a:fld>
            <a:endParaRPr lang="zh-CN" altLang="en-US"/>
          </a:p>
        </p:txBody>
      </p:sp>
    </p:spTree>
    <p:extLst>
      <p:ext uri="{BB962C8B-B14F-4D97-AF65-F5344CB8AC3E}">
        <p14:creationId xmlns:p14="http://schemas.microsoft.com/office/powerpoint/2010/main" val="1476764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rcRect l="8773" r="1" b="1"/>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6" name="Freeform: Shape 15">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矩形 1">
            <a:extLst>
              <a:ext uri="{FF2B5EF4-FFF2-40B4-BE49-F238E27FC236}">
                <a16:creationId xmlns:a16="http://schemas.microsoft.com/office/drawing/2014/main" id="{0FE2F43A-8618-42C2-91D3-3B6CECF2BE22}"/>
              </a:ext>
            </a:extLst>
          </p:cNvPr>
          <p:cNvSpPr/>
          <p:nvPr/>
        </p:nvSpPr>
        <p:spPr>
          <a:xfrm>
            <a:off x="489097" y="825443"/>
            <a:ext cx="5019074" cy="277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zh-CN" altLang="en-US" sz="4400" b="1" kern="1200" dirty="0">
                <a:ln w="0"/>
                <a:solidFill>
                  <a:schemeClr val="tx1"/>
                </a:solidFill>
                <a:effectLst>
                  <a:outerShdw blurRad="38100" dist="25400" dir="5400000" algn="ctr" rotWithShape="0">
                    <a:srgbClr val="6E747A">
                      <a:alpha val="43000"/>
                    </a:srgbClr>
                  </a:outerShdw>
                </a:effectLst>
                <a:latin typeface="+mj-lt"/>
                <a:ea typeface="+mj-ea"/>
                <a:cs typeface="+mj-cs"/>
              </a:rPr>
              <a:t>耳机市场分析报告</a:t>
            </a:r>
            <a:endParaRPr lang="en-US" altLang="zh-CN" sz="4400" b="1" kern="1200" cap="none" spc="0" dirty="0">
              <a:ln w="0"/>
              <a:solidFill>
                <a:schemeClr val="tx1"/>
              </a:solidFill>
              <a:effectLst>
                <a:outerShdw blurRad="38100" dist="25400" dir="5400000" algn="ctr" rotWithShape="0">
                  <a:srgbClr val="6E747A">
                    <a:alpha val="43000"/>
                  </a:srgbClr>
                </a:outerShdw>
              </a:effectLst>
              <a:latin typeface="+mj-lt"/>
              <a:ea typeface="+mj-ea"/>
              <a:cs typeface="+mj-cs"/>
            </a:endParaRPr>
          </a:p>
        </p:txBody>
      </p:sp>
      <p:sp>
        <p:nvSpPr>
          <p:cNvPr id="20" name="Rectangle 19">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22" name="Rectangle 21">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descr="张着嘴的狗&#10;&#10;描述已自动生成">
            <a:extLst>
              <a:ext uri="{FF2B5EF4-FFF2-40B4-BE49-F238E27FC236}">
                <a16:creationId xmlns:a16="http://schemas.microsoft.com/office/drawing/2014/main" id="{5068B984-3615-44EB-AF11-896372234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215" y="168783"/>
            <a:ext cx="5274573" cy="3324225"/>
          </a:xfrm>
          <a:prstGeom prst="rect">
            <a:avLst/>
          </a:prstGeom>
        </p:spPr>
      </p:pic>
      <p:sp>
        <p:nvSpPr>
          <p:cNvPr id="7" name="矩形 6">
            <a:extLst>
              <a:ext uri="{FF2B5EF4-FFF2-40B4-BE49-F238E27FC236}">
                <a16:creationId xmlns:a16="http://schemas.microsoft.com/office/drawing/2014/main" id="{5AEADEA3-C01A-4CEE-B393-EB6F72ADF920}"/>
              </a:ext>
            </a:extLst>
          </p:cNvPr>
          <p:cNvSpPr/>
          <p:nvPr/>
        </p:nvSpPr>
        <p:spPr>
          <a:xfrm>
            <a:off x="256834" y="6217169"/>
            <a:ext cx="2319593" cy="461665"/>
          </a:xfrm>
          <a:prstGeom prst="rect">
            <a:avLst/>
          </a:prstGeom>
          <a:noFill/>
        </p:spPr>
        <p:txBody>
          <a:bodyPr wrap="squar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SOUNDEC</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8" name="图片 7">
            <a:extLst>
              <a:ext uri="{FF2B5EF4-FFF2-40B4-BE49-F238E27FC236}">
                <a16:creationId xmlns:a16="http://schemas.microsoft.com/office/drawing/2014/main" id="{F56A0D5E-7039-4736-A160-E4EFEDAF18C0}"/>
              </a:ext>
            </a:extLst>
          </p:cNvPr>
          <p:cNvPicPr>
            <a:picLocks noChangeAspect="1"/>
          </p:cNvPicPr>
          <p:nvPr/>
        </p:nvPicPr>
        <p:blipFill>
          <a:blip r:embed="rId5"/>
          <a:stretch>
            <a:fillRect/>
          </a:stretch>
        </p:blipFill>
        <p:spPr>
          <a:xfrm>
            <a:off x="87752" y="6202583"/>
            <a:ext cx="579404" cy="508249"/>
          </a:xfrm>
          <a:prstGeom prst="rect">
            <a:avLst/>
          </a:prstGeom>
        </p:spPr>
      </p:pic>
    </p:spTree>
    <p:extLst>
      <p:ext uri="{BB962C8B-B14F-4D97-AF65-F5344CB8AC3E}">
        <p14:creationId xmlns:p14="http://schemas.microsoft.com/office/powerpoint/2010/main" val="63882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1494DB3E-9883-48B9-87D2-438465EF3678}"/>
              </a:ext>
            </a:extLst>
          </p:cNvPr>
          <p:cNvSpPr txBox="1"/>
          <p:nvPr/>
        </p:nvSpPr>
        <p:spPr>
          <a:xfrm>
            <a:off x="245624" y="922214"/>
            <a:ext cx="5211594" cy="1526636"/>
          </a:xfrm>
          <a:prstGeom prst="rect">
            <a:avLst/>
          </a:prstGeom>
          <a:noFill/>
        </p:spPr>
        <p:txBody>
          <a:bodyPr wrap="square">
            <a:spAutoFit/>
          </a:bodyPr>
          <a:lstStyle/>
          <a:p>
            <a:pPr algn="just">
              <a:lnSpc>
                <a:spcPct val="150000"/>
              </a:lnSpc>
              <a:spcAft>
                <a:spcPts val="0"/>
              </a:spcAft>
            </a:pP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就品牌竞争格局来看，苹果树立了</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耳机价位段及性能的标杆，安卓系品牌也在快速扩张中。</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2019</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年全年</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耳机出货量前三名分别是苹果，小米和三星，占比分别为</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47.1%</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6.1%</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和</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5.8%</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a:t>
            </a:r>
            <a:endParaRPr lang="zh-CN" altLang="zh-CN" sz="1600" dirty="0">
              <a:effectLst/>
              <a:latin typeface="Microsoft YaHei UI" panose="020B0503020204020204" pitchFamily="34" charset="-122"/>
              <a:ea typeface="Microsoft YaHei UI" panose="020B0503020204020204" pitchFamily="34" charset="-122"/>
              <a:cs typeface="宋体" panose="02010600030101010101" pitchFamily="2" charset="-122"/>
            </a:endParaRPr>
          </a:p>
        </p:txBody>
      </p:sp>
      <p:graphicFrame>
        <p:nvGraphicFramePr>
          <p:cNvPr id="5" name="图表 4">
            <a:extLst>
              <a:ext uri="{FF2B5EF4-FFF2-40B4-BE49-F238E27FC236}">
                <a16:creationId xmlns:a16="http://schemas.microsoft.com/office/drawing/2014/main" id="{9A41A567-86B1-4475-9998-FDC2914C539E}"/>
              </a:ext>
            </a:extLst>
          </p:cNvPr>
          <p:cNvGraphicFramePr>
            <a:graphicFrameLocks/>
          </p:cNvGraphicFramePr>
          <p:nvPr>
            <p:extLst>
              <p:ext uri="{D42A27DB-BD31-4B8C-83A1-F6EECF244321}">
                <p14:modId xmlns:p14="http://schemas.microsoft.com/office/powerpoint/2010/main" val="3008243586"/>
              </p:ext>
            </p:extLst>
          </p:nvPr>
        </p:nvGraphicFramePr>
        <p:xfrm>
          <a:off x="-261430" y="2603294"/>
          <a:ext cx="6575898" cy="3584643"/>
        </p:xfrm>
        <a:graphic>
          <a:graphicData uri="http://schemas.openxmlformats.org/drawingml/2006/chart">
            <c:chart xmlns:c="http://schemas.openxmlformats.org/drawingml/2006/chart" xmlns:r="http://schemas.openxmlformats.org/officeDocument/2006/relationships" r:id="rId4"/>
          </a:graphicData>
        </a:graphic>
      </p:graphicFrame>
      <p:sp>
        <p:nvSpPr>
          <p:cNvPr id="7" name="文本框 6">
            <a:extLst>
              <a:ext uri="{FF2B5EF4-FFF2-40B4-BE49-F238E27FC236}">
                <a16:creationId xmlns:a16="http://schemas.microsoft.com/office/drawing/2014/main" id="{DCAD8489-4971-4065-92C5-4821434826ED}"/>
              </a:ext>
            </a:extLst>
          </p:cNvPr>
          <p:cNvSpPr txBox="1"/>
          <p:nvPr/>
        </p:nvSpPr>
        <p:spPr>
          <a:xfrm>
            <a:off x="4137263" y="243342"/>
            <a:ext cx="7458684" cy="523220"/>
          </a:xfrm>
          <a:prstGeom prst="rect">
            <a:avLst/>
          </a:prstGeom>
          <a:noFill/>
        </p:spPr>
        <p:txBody>
          <a:bodyPr wrap="square">
            <a:spAutoFit/>
          </a:bodyPr>
          <a:lstStyle/>
          <a:p>
            <a:r>
              <a:rPr lang="en-US" altLang="zh-CN" sz="2800" b="1" spc="4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2800" b="1" spc="4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品牌竞争格局</a:t>
            </a:r>
            <a:endParaRPr lang="zh-CN" altLang="en-US" sz="2800" b="1" dirty="0">
              <a:solidFill>
                <a:srgbClr val="C00000"/>
              </a:solidFill>
              <a:latin typeface="Microsoft YaHei UI" panose="020B0503020204020204" pitchFamily="34" charset="-122"/>
              <a:ea typeface="Microsoft YaHei UI" panose="020B0503020204020204" pitchFamily="34" charset="-122"/>
            </a:endParaRPr>
          </a:p>
        </p:txBody>
      </p:sp>
      <p:sp>
        <p:nvSpPr>
          <p:cNvPr id="10" name="文本框 9">
            <a:extLst>
              <a:ext uri="{FF2B5EF4-FFF2-40B4-BE49-F238E27FC236}">
                <a16:creationId xmlns:a16="http://schemas.microsoft.com/office/drawing/2014/main" id="{B6153670-7CF2-458E-B4F4-DFD9795DEEA9}"/>
              </a:ext>
            </a:extLst>
          </p:cNvPr>
          <p:cNvSpPr txBox="1"/>
          <p:nvPr/>
        </p:nvSpPr>
        <p:spPr>
          <a:xfrm>
            <a:off x="5903173" y="959527"/>
            <a:ext cx="6222460" cy="1157305"/>
          </a:xfrm>
          <a:prstGeom prst="rect">
            <a:avLst/>
          </a:prstGeom>
          <a:noFill/>
        </p:spPr>
        <p:txBody>
          <a:bodyPr wrap="square">
            <a:spAutoFit/>
          </a:bodyPr>
          <a:lstStyle/>
          <a:p>
            <a:pPr>
              <a:lnSpc>
                <a:spcPct val="150000"/>
              </a:lnSpc>
            </a:pPr>
            <a:r>
              <a:rPr lang="zh-CN"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在手机品牌厂争相推出自有</a:t>
            </a:r>
            <a:r>
              <a:rPr lang="en-US"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耳机外，第三方品牌的市场地位也渐渐提升中。根据旭日大数据的统计，</a:t>
            </a:r>
            <a:r>
              <a:rPr lang="en-US"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2020</a:t>
            </a:r>
            <a:r>
              <a:rPr lang="zh-CN"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年</a:t>
            </a:r>
            <a:r>
              <a:rPr lang="en-US"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3</a:t>
            </a:r>
            <a:r>
              <a:rPr lang="zh-CN"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月全球</a:t>
            </a:r>
            <a:r>
              <a:rPr lang="en-US"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耳机品牌出货量前</a:t>
            </a:r>
            <a:r>
              <a:rPr lang="en-US"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10</a:t>
            </a:r>
            <a:r>
              <a:rPr lang="zh-CN"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名中，第三方品牌厂占有</a:t>
            </a:r>
            <a:r>
              <a:rPr lang="en-US"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5</a:t>
            </a:r>
            <a:r>
              <a:rPr lang="zh-CN" altLang="zh-CN" sz="16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席</a:t>
            </a:r>
            <a:endParaRPr lang="zh-CN" altLang="en-US" sz="1600" dirty="0">
              <a:latin typeface="Microsoft YaHei UI" panose="020B0503020204020204" pitchFamily="34" charset="-122"/>
              <a:ea typeface="Microsoft YaHei UI" panose="020B0503020204020204" pitchFamily="34" charset="-122"/>
            </a:endParaRPr>
          </a:p>
        </p:txBody>
      </p:sp>
      <p:graphicFrame>
        <p:nvGraphicFramePr>
          <p:cNvPr id="11" name="表格 10">
            <a:extLst>
              <a:ext uri="{FF2B5EF4-FFF2-40B4-BE49-F238E27FC236}">
                <a16:creationId xmlns:a16="http://schemas.microsoft.com/office/drawing/2014/main" id="{E4A24FF3-CCED-445B-83F3-55D577FF9EB4}"/>
              </a:ext>
            </a:extLst>
          </p:cNvPr>
          <p:cNvGraphicFramePr>
            <a:graphicFrameLocks noGrp="1"/>
          </p:cNvGraphicFramePr>
          <p:nvPr>
            <p:extLst>
              <p:ext uri="{D42A27DB-BD31-4B8C-83A1-F6EECF244321}">
                <p14:modId xmlns:p14="http://schemas.microsoft.com/office/powerpoint/2010/main" val="2992171723"/>
              </p:ext>
            </p:extLst>
          </p:nvPr>
        </p:nvGraphicFramePr>
        <p:xfrm>
          <a:off x="6881208" y="2396924"/>
          <a:ext cx="4266389" cy="4180982"/>
        </p:xfrm>
        <a:graphic>
          <a:graphicData uri="http://schemas.openxmlformats.org/drawingml/2006/table">
            <a:tbl>
              <a:tblPr/>
              <a:tblGrid>
                <a:gridCol w="1810861">
                  <a:extLst>
                    <a:ext uri="{9D8B030D-6E8A-4147-A177-3AD203B41FA5}">
                      <a16:colId xmlns:a16="http://schemas.microsoft.com/office/drawing/2014/main" val="3090873988"/>
                    </a:ext>
                  </a:extLst>
                </a:gridCol>
                <a:gridCol w="1086517">
                  <a:extLst>
                    <a:ext uri="{9D8B030D-6E8A-4147-A177-3AD203B41FA5}">
                      <a16:colId xmlns:a16="http://schemas.microsoft.com/office/drawing/2014/main" val="2325633673"/>
                    </a:ext>
                  </a:extLst>
                </a:gridCol>
                <a:gridCol w="1369011">
                  <a:extLst>
                    <a:ext uri="{9D8B030D-6E8A-4147-A177-3AD203B41FA5}">
                      <a16:colId xmlns:a16="http://schemas.microsoft.com/office/drawing/2014/main" val="2257925036"/>
                    </a:ext>
                  </a:extLst>
                </a:gridCol>
              </a:tblGrid>
              <a:tr h="370466">
                <a:tc gridSpan="3">
                  <a:txBody>
                    <a:bodyPr/>
                    <a:lstStyle/>
                    <a:p>
                      <a:pPr algn="ctr" fontAlgn="b"/>
                      <a:r>
                        <a:rPr lang="en-US" altLang="zh-TW" sz="1200" b="0" i="0" u="none" strike="noStrike" dirty="0">
                          <a:solidFill>
                            <a:srgbClr val="000000"/>
                          </a:solidFill>
                          <a:effectLst/>
                          <a:latin typeface="Calibri" panose="020F0502020204030204" pitchFamily="34" charset="0"/>
                          <a:ea typeface="等线" panose="02010600030101010101" pitchFamily="2" charset="-122"/>
                        </a:rPr>
                        <a:t>2020</a:t>
                      </a:r>
                      <a:r>
                        <a:rPr lang="zh-TW" altLang="en-US" sz="1200" b="0" i="0" u="none" strike="noStrike" dirty="0">
                          <a:solidFill>
                            <a:srgbClr val="000000"/>
                          </a:solidFill>
                          <a:effectLst/>
                          <a:latin typeface="微软雅黑" panose="020B0503020204020204" pitchFamily="34" charset="-122"/>
                          <a:ea typeface="微软雅黑" panose="020B0503020204020204" pitchFamily="34" charset="-122"/>
                        </a:rPr>
                        <a:t>年</a:t>
                      </a:r>
                      <a:r>
                        <a:rPr lang="en-US" altLang="zh-TW" sz="1200" b="0" i="0" u="none" strike="noStrike" dirty="0">
                          <a:solidFill>
                            <a:srgbClr val="000000"/>
                          </a:solidFill>
                          <a:effectLst/>
                          <a:latin typeface="Calibri" panose="020F0502020204030204" pitchFamily="34" charset="0"/>
                          <a:ea typeface="等线" panose="02010600030101010101" pitchFamily="2" charset="-122"/>
                        </a:rPr>
                        <a:t>3</a:t>
                      </a:r>
                      <a:r>
                        <a:rPr lang="zh-TW" altLang="en-US" sz="1200" b="0" i="0" u="none" strike="noStrike" dirty="0">
                          <a:solidFill>
                            <a:srgbClr val="000000"/>
                          </a:solidFill>
                          <a:effectLst/>
                          <a:latin typeface="微软雅黑" panose="020B0503020204020204" pitchFamily="34" charset="-122"/>
                          <a:ea typeface="微软雅黑" panose="020B0503020204020204" pitchFamily="34" charset="-122"/>
                        </a:rPr>
                        <a:t>月</a:t>
                      </a:r>
                      <a:r>
                        <a:rPr lang="en-US" altLang="zh-TW" sz="1200" b="0" i="0" u="none" strike="noStrike" dirty="0">
                          <a:solidFill>
                            <a:srgbClr val="000000"/>
                          </a:solidFill>
                          <a:effectLst/>
                          <a:latin typeface="Calibri" panose="020F0502020204030204" pitchFamily="34" charset="0"/>
                          <a:ea typeface="等线" panose="02010600030101010101" pitchFamily="2" charset="-122"/>
                        </a:rPr>
                        <a:t>TWS</a:t>
                      </a:r>
                      <a:r>
                        <a:rPr lang="zh-TW" altLang="en-US" sz="1200" b="0" i="0" u="none" strike="noStrike" dirty="0">
                          <a:solidFill>
                            <a:srgbClr val="000000"/>
                          </a:solidFill>
                          <a:effectLst/>
                          <a:latin typeface="微软雅黑" panose="020B0503020204020204" pitchFamily="34" charset="-122"/>
                          <a:ea typeface="微软雅黑" panose="020B0503020204020204" pitchFamily="34" charset="-122"/>
                        </a:rPr>
                        <a:t>全球品牌出貨量排名</a:t>
                      </a:r>
                      <a:endParaRPr lang="zh-TW" altLang="en-US"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62683974"/>
                  </a:ext>
                </a:extLst>
              </a:tr>
              <a:tr h="344005">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排名</a:t>
                      </a:r>
                      <a:r>
                        <a:rPr lang="zh-CN" altLang="en-US" sz="1200" b="0" i="0" u="none" strike="noStrike" dirty="0">
                          <a:solidFill>
                            <a:srgbClr val="000000"/>
                          </a:solidFill>
                          <a:effectLst/>
                          <a:latin typeface="Calibri" panose="020F0502020204030204" pitchFamily="34" charset="0"/>
                          <a:ea typeface="等线" panose="02010600030101010101" pitchFamily="2" charset="-122"/>
                        </a:rPr>
                        <a:t> </a:t>
                      </a:r>
                      <a:endParaRPr lang="zh-CN" altLang="en-US" sz="1200" b="1"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zh-CN" altLang="en-US" sz="1200" b="0" i="0" u="none" strike="noStrike" dirty="0">
                          <a:solidFill>
                            <a:srgbClr val="000000"/>
                          </a:solidFill>
                          <a:effectLst/>
                          <a:latin typeface="等线" panose="02010600030101010101" pitchFamily="2" charset="-122"/>
                          <a:ea typeface="等线" panose="02010600030101010101" pitchFamily="2" charset="-122"/>
                        </a:rPr>
                        <a:t>廠牌</a:t>
                      </a:r>
                      <a:r>
                        <a:rPr lang="zh-CN" altLang="en-US" sz="1200" b="0" i="0" u="none" strike="noStrike" dirty="0">
                          <a:solidFill>
                            <a:srgbClr val="000000"/>
                          </a:solidFill>
                          <a:effectLst/>
                          <a:latin typeface="Calibri" panose="020F0502020204030204" pitchFamily="34" charset="0"/>
                          <a:ea typeface="等线" panose="02010600030101010101" pitchFamily="2" charset="-122"/>
                        </a:rPr>
                        <a:t> </a:t>
                      </a:r>
                      <a:endParaRPr lang="zh-CN" altLang="en-US" sz="1200" b="1"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zh-TW" altLang="en-US" sz="1200" b="0" i="0" u="none" strike="noStrike">
                          <a:solidFill>
                            <a:srgbClr val="000000"/>
                          </a:solidFill>
                          <a:effectLst/>
                          <a:latin typeface="等线" panose="02010600030101010101" pitchFamily="2" charset="-122"/>
                          <a:ea typeface="等线" panose="02010600030101010101" pitchFamily="2" charset="-122"/>
                        </a:rPr>
                        <a:t>出貨量</a:t>
                      </a:r>
                      <a:r>
                        <a:rPr lang="en-US" altLang="zh-TW" sz="1200" b="0" i="0" u="none" strike="noStrike">
                          <a:solidFill>
                            <a:srgbClr val="000000"/>
                          </a:solidFill>
                          <a:effectLst/>
                          <a:latin typeface="Calibri" panose="020F0502020204030204" pitchFamily="34" charset="0"/>
                          <a:ea typeface="等线" panose="02010600030101010101" pitchFamily="2" charset="-122"/>
                        </a:rPr>
                        <a:t>(</a:t>
                      </a:r>
                      <a:r>
                        <a:rPr lang="zh-TW" altLang="en-US" sz="1200" b="0" i="0" u="none" strike="noStrike">
                          <a:solidFill>
                            <a:srgbClr val="000000"/>
                          </a:solidFill>
                          <a:effectLst/>
                          <a:latin typeface="等线" panose="02010600030101010101" pitchFamily="2" charset="-122"/>
                          <a:ea typeface="等线" panose="02010600030101010101" pitchFamily="2" charset="-122"/>
                        </a:rPr>
                        <a:t>百萬副</a:t>
                      </a:r>
                      <a:r>
                        <a:rPr lang="en-US" altLang="zh-TW" sz="1200" b="0" i="0" u="none" strike="noStrike">
                          <a:solidFill>
                            <a:srgbClr val="000000"/>
                          </a:solidFill>
                          <a:effectLst/>
                          <a:latin typeface="Calibri" panose="020F0502020204030204" pitchFamily="34" charset="0"/>
                          <a:ea typeface="等线" panose="02010600030101010101" pitchFamily="2" charset="-122"/>
                        </a:rPr>
                        <a:t>)</a:t>
                      </a:r>
                      <a:endParaRPr lang="zh-TW" altLang="en-US" sz="1200" b="1" i="0" u="none" strike="noStrike">
                        <a:solidFill>
                          <a:srgbClr val="000000"/>
                        </a:solidFill>
                        <a:effectLst/>
                        <a:latin typeface="Calibri" panose="020F0502020204030204" pitchFamily="34" charset="0"/>
                        <a:ea typeface="等线" panose="02010600030101010101" pitchFamily="2" charset="-122"/>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032576864"/>
                  </a:ext>
                </a:extLst>
              </a:tr>
              <a:tr h="344005">
                <a:tc>
                  <a:txBody>
                    <a:bodyPr/>
                    <a:lstStyle/>
                    <a:p>
                      <a:pPr algn="ctr" fontAlgn="b"/>
                      <a:r>
                        <a:rPr lang="en-US" altLang="zh-CN" sz="1200" b="0" i="0" u="none" strike="noStrike">
                          <a:solidFill>
                            <a:srgbClr val="000000"/>
                          </a:solidFill>
                          <a:effectLst/>
                          <a:latin typeface="Calibri" panose="020F0502020204030204" pitchFamily="34" charset="0"/>
                          <a:ea typeface="等线"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zh-CN" altLang="en-US" sz="1200" b="0" i="0" u="none" strike="noStrike" dirty="0">
                          <a:solidFill>
                            <a:srgbClr val="000000"/>
                          </a:solidFill>
                          <a:effectLst/>
                          <a:latin typeface="Calibri" panose="020F0502020204030204" pitchFamily="34" charset="0"/>
                          <a:ea typeface="等线" panose="02010600030101010101" pitchFamily="2" charset="-122"/>
                        </a:rPr>
                        <a:t>蘋果</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altLang="zh-CN" sz="1200" b="0" i="0" u="none" strike="noStrike" dirty="0">
                          <a:solidFill>
                            <a:srgbClr val="000000"/>
                          </a:solidFill>
                          <a:effectLst/>
                          <a:latin typeface="Calibri" panose="020F0502020204030204" pitchFamily="34" charset="0"/>
                          <a:ea typeface="等线" panose="02010600030101010101" pitchFamily="2" charset="-122"/>
                        </a:rPr>
                        <a:t>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134066745"/>
                  </a:ext>
                </a:extLst>
              </a:tr>
              <a:tr h="370466">
                <a:tc>
                  <a:txBody>
                    <a:bodyPr/>
                    <a:lstStyle/>
                    <a:p>
                      <a:pPr algn="ctr" fontAlgn="b"/>
                      <a:r>
                        <a:rPr lang="en-US" altLang="zh-CN" sz="1200" b="0" i="0" u="none" strike="noStrike">
                          <a:solidFill>
                            <a:srgbClr val="000000"/>
                          </a:solidFill>
                          <a:effectLst/>
                          <a:latin typeface="Calibri" panose="020F0502020204030204" pitchFamily="34" charset="0"/>
                          <a:ea typeface="等线" panose="02010600030101010101" pitchFamily="2" charset="-122"/>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zh-CN" altLang="en-US" sz="1200" b="0" i="0" u="none" strike="noStrike" dirty="0">
                          <a:solidFill>
                            <a:srgbClr val="000000"/>
                          </a:solidFill>
                          <a:effectLst/>
                          <a:latin typeface="Calibri" panose="020F0502020204030204" pitchFamily="34" charset="0"/>
                          <a:ea typeface="等线" panose="02010600030101010101" pitchFamily="2" charset="-122"/>
                        </a:rPr>
                        <a:t>小米</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altLang="zh-CN" sz="1200" b="0" i="0" u="none" strike="noStrike" dirty="0">
                          <a:solidFill>
                            <a:srgbClr val="000000"/>
                          </a:solidFill>
                          <a:effectLst/>
                          <a:latin typeface="Calibri" panose="020F0502020204030204" pitchFamily="34" charset="0"/>
                          <a:ea typeface="等线" panose="02010600030101010101" pitchFamily="2" charset="-122"/>
                        </a:rPr>
                        <a:t>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799113924"/>
                  </a:ext>
                </a:extLst>
              </a:tr>
              <a:tr h="344005">
                <a:tc>
                  <a:txBody>
                    <a:bodyPr/>
                    <a:lstStyle/>
                    <a:p>
                      <a:pPr algn="ctr" fontAlgn="b"/>
                      <a:r>
                        <a:rPr lang="en-US" altLang="zh-CN" sz="1200" b="0" i="0" u="none" strike="noStrike">
                          <a:solidFill>
                            <a:srgbClr val="000000"/>
                          </a:solidFill>
                          <a:effectLst/>
                          <a:latin typeface="Calibri" panose="020F0502020204030204" pitchFamily="34" charset="0"/>
                          <a:ea typeface="等线" panose="02010600030101010101" pitchFamily="2" charset="-122"/>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zh-CN" altLang="en-US" sz="1200" b="0" i="0" u="none" strike="noStrike" dirty="0">
                          <a:solidFill>
                            <a:srgbClr val="000000"/>
                          </a:solidFill>
                          <a:effectLst/>
                          <a:latin typeface="Calibri" panose="020F0502020204030204" pitchFamily="34" charset="0"/>
                          <a:ea typeface="等线" panose="02010600030101010101" pitchFamily="2" charset="-122"/>
                        </a:rPr>
                        <a:t>三星</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altLang="zh-CN" sz="1200" b="0" i="0" u="none" strike="noStrike" dirty="0">
                          <a:solidFill>
                            <a:srgbClr val="000000"/>
                          </a:solidFill>
                          <a:effectLst/>
                          <a:latin typeface="Calibri" panose="020F0502020204030204" pitchFamily="34" charset="0"/>
                          <a:ea typeface="等线" panose="02010600030101010101" pitchFamily="2" charset="-122"/>
                        </a:rPr>
                        <a:t>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166169248"/>
                  </a:ext>
                </a:extLst>
              </a:tr>
              <a:tr h="344005">
                <a:tc>
                  <a:txBody>
                    <a:bodyPr/>
                    <a:lstStyle/>
                    <a:p>
                      <a:pPr algn="ctr" fontAlgn="b"/>
                      <a:r>
                        <a:rPr lang="en-US" altLang="zh-CN" sz="1200" b="0" i="0" u="none" strike="noStrike">
                          <a:solidFill>
                            <a:srgbClr val="000000"/>
                          </a:solidFill>
                          <a:effectLst/>
                          <a:latin typeface="Calibri" panose="020F0502020204030204" pitchFamily="34" charset="0"/>
                          <a:ea typeface="等线" panose="02010600030101010101" pitchFamily="2" charset="-122"/>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1200" b="0" i="0" u="none" strike="noStrike" dirty="0">
                          <a:solidFill>
                            <a:srgbClr val="000000"/>
                          </a:solidFill>
                          <a:effectLst/>
                          <a:latin typeface="Calibri" panose="020F0502020204030204" pitchFamily="34" charset="0"/>
                          <a:ea typeface="等线" panose="02010600030101010101" pitchFamily="2" charset="-122"/>
                        </a:rPr>
                        <a:t>QCY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altLang="zh-CN" sz="1200" b="0" i="0" u="none" strike="noStrike" dirty="0">
                          <a:solidFill>
                            <a:srgbClr val="000000"/>
                          </a:solidFill>
                          <a:effectLst/>
                          <a:latin typeface="Calibri" panose="020F0502020204030204" pitchFamily="34" charset="0"/>
                          <a:ea typeface="等线" panose="02010600030101010101" pitchFamily="2" charset="-122"/>
                        </a:rPr>
                        <a:t>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249413314"/>
                  </a:ext>
                </a:extLst>
              </a:tr>
              <a:tr h="344005">
                <a:tc>
                  <a:txBody>
                    <a:bodyPr/>
                    <a:lstStyle/>
                    <a:p>
                      <a:pPr algn="ctr" fontAlgn="b"/>
                      <a:r>
                        <a:rPr lang="en-US" altLang="zh-CN" sz="1200" b="0" i="0" u="none" strike="noStrike">
                          <a:solidFill>
                            <a:srgbClr val="000000"/>
                          </a:solidFill>
                          <a:effectLst/>
                          <a:latin typeface="Calibri" panose="020F0502020204030204" pitchFamily="34" charset="0"/>
                          <a:ea typeface="等线" panose="02010600030101010101" pitchFamily="2" charset="-122"/>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zh-CN" altLang="en-US" sz="1200" b="0" i="0" u="none" strike="noStrike">
                          <a:solidFill>
                            <a:srgbClr val="000000"/>
                          </a:solidFill>
                          <a:effectLst/>
                          <a:latin typeface="Calibri" panose="020F0502020204030204" pitchFamily="34" charset="0"/>
                          <a:ea typeface="等线" panose="02010600030101010101" pitchFamily="2" charset="-122"/>
                        </a:rPr>
                        <a:t>哈曼</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altLang="zh-CN" sz="1200" b="0" i="0" u="none" strike="noStrike" dirty="0">
                          <a:solidFill>
                            <a:srgbClr val="000000"/>
                          </a:solidFill>
                          <a:effectLst/>
                          <a:latin typeface="Calibri" panose="020F0502020204030204" pitchFamily="34" charset="0"/>
                          <a:ea typeface="等线" panose="02010600030101010101" pitchFamily="2" charset="-122"/>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39399141"/>
                  </a:ext>
                </a:extLst>
              </a:tr>
              <a:tr h="344005">
                <a:tc>
                  <a:txBody>
                    <a:bodyPr/>
                    <a:lstStyle/>
                    <a:p>
                      <a:pPr algn="ctr" fontAlgn="b"/>
                      <a:r>
                        <a:rPr lang="en-US" altLang="zh-CN" sz="1200" b="0" i="0" u="none" strike="noStrike">
                          <a:solidFill>
                            <a:srgbClr val="000000"/>
                          </a:solidFill>
                          <a:effectLst/>
                          <a:latin typeface="Calibri" panose="020F0502020204030204" pitchFamily="34" charset="0"/>
                          <a:ea typeface="等线" panose="02010600030101010101" pitchFamily="2" charset="-122"/>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zh-CN" altLang="en-US" sz="1200" b="0" i="0" u="none" strike="noStrike">
                          <a:solidFill>
                            <a:srgbClr val="000000"/>
                          </a:solidFill>
                          <a:effectLst/>
                          <a:latin typeface="Calibri" panose="020F0502020204030204" pitchFamily="34" charset="0"/>
                          <a:ea typeface="等线" panose="02010600030101010101" pitchFamily="2" charset="-122"/>
                        </a:rPr>
                        <a:t>漫步者</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altLang="zh-CN" sz="1200" b="0" i="0" u="none" strike="noStrike" dirty="0">
                          <a:solidFill>
                            <a:srgbClr val="000000"/>
                          </a:solidFill>
                          <a:effectLst/>
                          <a:latin typeface="Calibri" panose="020F0502020204030204" pitchFamily="34" charset="0"/>
                          <a:ea typeface="等线" panose="02010600030101010101" pitchFamily="2" charset="-122"/>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016618207"/>
                  </a:ext>
                </a:extLst>
              </a:tr>
              <a:tr h="344005">
                <a:tc>
                  <a:txBody>
                    <a:bodyPr/>
                    <a:lstStyle/>
                    <a:p>
                      <a:pPr algn="ctr" fontAlgn="b"/>
                      <a:r>
                        <a:rPr lang="en-US" altLang="zh-CN" sz="1200" b="0" i="0" u="none" strike="noStrike">
                          <a:solidFill>
                            <a:srgbClr val="000000"/>
                          </a:solidFill>
                          <a:effectLst/>
                          <a:latin typeface="Calibri" panose="020F0502020204030204" pitchFamily="34" charset="0"/>
                          <a:ea typeface="等线" panose="02010600030101010101" pitchFamily="2" charset="-122"/>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zh-CN" altLang="en-US" sz="1200" b="0" i="0" u="none" strike="noStrike">
                          <a:solidFill>
                            <a:srgbClr val="000000"/>
                          </a:solidFill>
                          <a:effectLst/>
                          <a:latin typeface="Calibri" panose="020F0502020204030204" pitchFamily="34" charset="0"/>
                          <a:ea typeface="等线" panose="02010600030101010101" pitchFamily="2" charset="-122"/>
                        </a:rPr>
                        <a:t>萬魔</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altLang="zh-CN" sz="1200" b="0" i="0" u="none" strike="noStrike" dirty="0">
                          <a:solidFill>
                            <a:srgbClr val="000000"/>
                          </a:solidFill>
                          <a:effectLst/>
                          <a:latin typeface="Calibri" panose="020F0502020204030204" pitchFamily="34" charset="0"/>
                          <a:ea typeface="等线" panose="02010600030101010101" pitchFamily="2" charset="-122"/>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252428021"/>
                  </a:ext>
                </a:extLst>
              </a:tr>
              <a:tr h="344005">
                <a:tc>
                  <a:txBody>
                    <a:bodyPr/>
                    <a:lstStyle/>
                    <a:p>
                      <a:pPr algn="ctr" fontAlgn="b"/>
                      <a:r>
                        <a:rPr lang="en-US" altLang="zh-CN" sz="1200" b="0" i="0" u="none" strike="noStrike">
                          <a:solidFill>
                            <a:srgbClr val="000000"/>
                          </a:solidFill>
                          <a:effectLst/>
                          <a:latin typeface="Calibri" panose="020F0502020204030204" pitchFamily="34" charset="0"/>
                          <a:ea typeface="等线" panose="02010600030101010101" pitchFamily="2" charset="-122"/>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zh-CN" altLang="en-US" sz="1200" b="0" i="0" u="none" strike="noStrike">
                          <a:solidFill>
                            <a:srgbClr val="000000"/>
                          </a:solidFill>
                          <a:effectLst/>
                          <a:latin typeface="Calibri" panose="020F0502020204030204" pitchFamily="34" charset="0"/>
                          <a:ea typeface="等线" panose="02010600030101010101" pitchFamily="2" charset="-122"/>
                        </a:rPr>
                        <a:t>澤寶</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altLang="zh-CN" sz="1200" b="0" i="0" u="none" strike="noStrike" dirty="0">
                          <a:solidFill>
                            <a:srgbClr val="000000"/>
                          </a:solidFill>
                          <a:effectLst/>
                          <a:latin typeface="Calibri" panose="020F0502020204030204" pitchFamily="34" charset="0"/>
                          <a:ea typeface="等线" panose="02010600030101010101" pitchFamily="2" charset="-122"/>
                        </a:rPr>
                        <a:t>0.75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972801701"/>
                  </a:ext>
                </a:extLst>
              </a:tr>
              <a:tr h="344005">
                <a:tc>
                  <a:txBody>
                    <a:bodyPr/>
                    <a:lstStyle/>
                    <a:p>
                      <a:pPr algn="ctr" fontAlgn="b"/>
                      <a:r>
                        <a:rPr lang="en-US" altLang="zh-CN" sz="1200" b="0" i="0" u="none" strike="noStrike">
                          <a:solidFill>
                            <a:srgbClr val="000000"/>
                          </a:solidFill>
                          <a:effectLst/>
                          <a:latin typeface="Calibri" panose="020F0502020204030204" pitchFamily="34" charset="0"/>
                          <a:ea typeface="等线" panose="02010600030101010101" pitchFamily="2" charset="-122"/>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zh-CN" altLang="en-US" sz="1200" b="0" i="0" u="none" strike="noStrike">
                          <a:solidFill>
                            <a:srgbClr val="000000"/>
                          </a:solidFill>
                          <a:effectLst/>
                          <a:latin typeface="Calibri" panose="020F0502020204030204" pitchFamily="34" charset="0"/>
                          <a:ea typeface="等线" panose="02010600030101010101" pitchFamily="2" charset="-122"/>
                        </a:rPr>
                        <a:t>華為</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altLang="zh-CN" sz="1200" b="0" i="0" u="none" strike="noStrike" dirty="0">
                          <a:solidFill>
                            <a:srgbClr val="000000"/>
                          </a:solidFill>
                          <a:effectLst/>
                          <a:latin typeface="Calibri" panose="020F0502020204030204" pitchFamily="34" charset="0"/>
                          <a:ea typeface="等线" panose="02010600030101010101" pitchFamily="2" charset="-122"/>
                        </a:rPr>
                        <a:t>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2740600188"/>
                  </a:ext>
                </a:extLst>
              </a:tr>
              <a:tr h="344005">
                <a:tc>
                  <a:txBody>
                    <a:bodyPr/>
                    <a:lstStyle/>
                    <a:p>
                      <a:pPr algn="ctr" fontAlgn="b"/>
                      <a:r>
                        <a:rPr lang="en-US" altLang="zh-CN" sz="1200" b="0" i="0" u="none" strike="noStrike">
                          <a:solidFill>
                            <a:srgbClr val="000000"/>
                          </a:solidFill>
                          <a:effectLst/>
                          <a:latin typeface="Calibri" panose="020F0502020204030204" pitchFamily="34" charset="0"/>
                          <a:ea typeface="等线" panose="02010600030101010101" pitchFamily="2" charset="-122"/>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zh-CN" altLang="en-US" sz="1200" b="0" i="0" u="none" strike="noStrike">
                          <a:solidFill>
                            <a:srgbClr val="000000"/>
                          </a:solidFill>
                          <a:effectLst/>
                          <a:latin typeface="Calibri" panose="020F0502020204030204" pitchFamily="34" charset="0"/>
                          <a:ea typeface="等线" panose="02010600030101010101" pitchFamily="2" charset="-122"/>
                        </a:rPr>
                        <a:t>安克</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altLang="zh-CN" sz="1200" b="0" i="0" u="none" strike="noStrike" dirty="0">
                          <a:solidFill>
                            <a:srgbClr val="000000"/>
                          </a:solidFill>
                          <a:effectLst/>
                          <a:latin typeface="Calibri" panose="020F0502020204030204" pitchFamily="34" charset="0"/>
                          <a:ea typeface="等线" panose="02010600030101010101" pitchFamily="2" charset="-122"/>
                        </a:rPr>
                        <a:t>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4171002113"/>
                  </a:ext>
                </a:extLst>
              </a:tr>
            </a:tbl>
          </a:graphicData>
        </a:graphic>
      </p:graphicFrame>
      <p:sp>
        <p:nvSpPr>
          <p:cNvPr id="2" name="文本框 1">
            <a:extLst>
              <a:ext uri="{FF2B5EF4-FFF2-40B4-BE49-F238E27FC236}">
                <a16:creationId xmlns:a16="http://schemas.microsoft.com/office/drawing/2014/main" id="{A25D58BF-12EF-4A27-B431-2F4C0BC0652E}"/>
              </a:ext>
            </a:extLst>
          </p:cNvPr>
          <p:cNvSpPr txBox="1"/>
          <p:nvPr/>
        </p:nvSpPr>
        <p:spPr>
          <a:xfrm>
            <a:off x="10331778" y="6614573"/>
            <a:ext cx="2218441" cy="246221"/>
          </a:xfrm>
          <a:prstGeom prst="rect">
            <a:avLst/>
          </a:prstGeom>
          <a:noFill/>
        </p:spPr>
        <p:txBody>
          <a:bodyPr wrap="square" rtlCol="0">
            <a:spAutoFit/>
          </a:bodyPr>
          <a:lstStyle/>
          <a:p>
            <a:r>
              <a:rPr lang="zh-CN" altLang="en-US" sz="1000" dirty="0"/>
              <a:t>本数据来自微信公众号“满天芯”</a:t>
            </a:r>
          </a:p>
        </p:txBody>
      </p:sp>
    </p:spTree>
    <p:extLst>
      <p:ext uri="{BB962C8B-B14F-4D97-AF65-F5344CB8AC3E}">
        <p14:creationId xmlns:p14="http://schemas.microsoft.com/office/powerpoint/2010/main" val="1736155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图片 1">
            <a:extLst>
              <a:ext uri="{FF2B5EF4-FFF2-40B4-BE49-F238E27FC236}">
                <a16:creationId xmlns:a16="http://schemas.microsoft.com/office/drawing/2014/main" id="{190E43A1-4771-4563-AA19-5B4FFE4C3F07}"/>
              </a:ext>
            </a:extLst>
          </p:cNvPr>
          <p:cNvPicPr>
            <a:picLocks noChangeAspect="1"/>
          </p:cNvPicPr>
          <p:nvPr/>
        </p:nvPicPr>
        <p:blipFill>
          <a:blip r:embed="rId4"/>
          <a:stretch>
            <a:fillRect/>
          </a:stretch>
        </p:blipFill>
        <p:spPr>
          <a:xfrm>
            <a:off x="1861683" y="934893"/>
            <a:ext cx="7324737" cy="3803514"/>
          </a:xfrm>
          <a:prstGeom prst="rect">
            <a:avLst/>
          </a:prstGeom>
        </p:spPr>
      </p:pic>
      <p:sp>
        <p:nvSpPr>
          <p:cNvPr id="3" name="文本框 2">
            <a:extLst>
              <a:ext uri="{FF2B5EF4-FFF2-40B4-BE49-F238E27FC236}">
                <a16:creationId xmlns:a16="http://schemas.microsoft.com/office/drawing/2014/main" id="{07CD2BB2-5020-4AD5-BF1C-F8453BB854B5}"/>
              </a:ext>
            </a:extLst>
          </p:cNvPr>
          <p:cNvSpPr txBox="1"/>
          <p:nvPr/>
        </p:nvSpPr>
        <p:spPr>
          <a:xfrm>
            <a:off x="3700623" y="147990"/>
            <a:ext cx="4231532" cy="523220"/>
          </a:xfrm>
          <a:prstGeom prst="rect">
            <a:avLst/>
          </a:prstGeom>
          <a:noFill/>
        </p:spPr>
        <p:txBody>
          <a:bodyPr wrap="square" rtlCol="0">
            <a:spAutoFit/>
          </a:bodyPr>
          <a:lstStyle/>
          <a:p>
            <a:r>
              <a:rPr lang="en-US" altLang="zh-CN" sz="2800" b="1" dirty="0" err="1">
                <a:solidFill>
                  <a:srgbClr val="C00000"/>
                </a:solidFill>
                <a:latin typeface="Microsoft YaHei UI" panose="020B0503020204020204" pitchFamily="34" charset="-122"/>
                <a:ea typeface="Microsoft YaHei UI" panose="020B0503020204020204" pitchFamily="34" charset="-122"/>
              </a:rPr>
              <a:t>Airpods</a:t>
            </a:r>
            <a:r>
              <a:rPr lang="en-US" altLang="zh-CN" sz="2800" b="1" dirty="0">
                <a:solidFill>
                  <a:srgbClr val="C00000"/>
                </a:solidFill>
                <a:latin typeface="Microsoft YaHei UI" panose="020B0503020204020204" pitchFamily="34" charset="-122"/>
                <a:ea typeface="Microsoft YaHei UI" panose="020B0503020204020204" pitchFamily="34" charset="-122"/>
              </a:rPr>
              <a:t> </a:t>
            </a:r>
            <a:r>
              <a:rPr lang="zh-CN" altLang="en-US" sz="2800" b="1" dirty="0">
                <a:solidFill>
                  <a:srgbClr val="C00000"/>
                </a:solidFill>
                <a:latin typeface="Microsoft YaHei UI" panose="020B0503020204020204" pitchFamily="34" charset="-122"/>
                <a:ea typeface="Microsoft YaHei UI" panose="020B0503020204020204" pitchFamily="34" charset="-122"/>
              </a:rPr>
              <a:t>市占率分析</a:t>
            </a:r>
          </a:p>
        </p:txBody>
      </p:sp>
      <p:sp>
        <p:nvSpPr>
          <p:cNvPr id="6" name="文本框 5">
            <a:extLst>
              <a:ext uri="{FF2B5EF4-FFF2-40B4-BE49-F238E27FC236}">
                <a16:creationId xmlns:a16="http://schemas.microsoft.com/office/drawing/2014/main" id="{1A05E207-0BFE-4664-89A6-E4860FE1949B}"/>
              </a:ext>
            </a:extLst>
          </p:cNvPr>
          <p:cNvSpPr txBox="1"/>
          <p:nvPr/>
        </p:nvSpPr>
        <p:spPr>
          <a:xfrm>
            <a:off x="1398126" y="4942808"/>
            <a:ext cx="8059365" cy="1710789"/>
          </a:xfrm>
          <a:prstGeom prst="rect">
            <a:avLst/>
          </a:prstGeom>
          <a:noFill/>
        </p:spPr>
        <p:txBody>
          <a:bodyPr wrap="square">
            <a:spAutoFit/>
          </a:bodyPr>
          <a:lstStyle/>
          <a:p>
            <a:pPr>
              <a:lnSpc>
                <a:spcPct val="150000"/>
              </a:lnSpc>
            </a:pPr>
            <a:r>
              <a:rPr lang="zh-CN" altLang="zh-CN" sz="18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受到</a:t>
            </a:r>
            <a:r>
              <a:rPr lang="en-US" altLang="zh-CN" sz="18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Android</a:t>
            </a:r>
            <a:r>
              <a:rPr lang="zh-CN" altLang="zh-CN" sz="18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阵营和其它第三方贴牌厂陆续推出</a:t>
            </a:r>
            <a:r>
              <a:rPr lang="en-US" altLang="zh-CN" sz="18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sz="18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耳机的影响，苹果的市占率开始从高点下滑</a:t>
            </a:r>
            <a:r>
              <a:rPr lang="zh-CN" altLang="zh-CN" spc="40" dirty="0">
                <a:latin typeface="Microsoft YaHei UI" panose="020B0503020204020204" pitchFamily="34" charset="-122"/>
                <a:ea typeface="Microsoft YaHei UI" panose="020B0503020204020204" pitchFamily="34" charset="-122"/>
                <a:cs typeface="Times New Roman" panose="02020603050405020304" pitchFamily="18" charset="0"/>
              </a:rPr>
              <a:t>，市占率从</a:t>
            </a:r>
            <a:r>
              <a:rPr lang="en-US" altLang="zh-CN" spc="40" dirty="0">
                <a:latin typeface="Microsoft YaHei UI" panose="020B0503020204020204" pitchFamily="34" charset="-122"/>
                <a:ea typeface="Microsoft YaHei UI" panose="020B0503020204020204" pitchFamily="34" charset="-122"/>
                <a:cs typeface="Times New Roman" panose="02020603050405020304" pitchFamily="18" charset="0"/>
              </a:rPr>
              <a:t>2019</a:t>
            </a:r>
            <a:r>
              <a:rPr lang="zh-CN" altLang="zh-CN" spc="40" dirty="0">
                <a:latin typeface="Microsoft YaHei UI" panose="020B0503020204020204" pitchFamily="34" charset="-122"/>
                <a:ea typeface="Microsoft YaHei UI" panose="020B0503020204020204" pitchFamily="34" charset="-122"/>
                <a:cs typeface="Times New Roman" panose="02020603050405020304" pitchFamily="18" charset="0"/>
              </a:rPr>
              <a:t>年第一季的</a:t>
            </a:r>
            <a:r>
              <a:rPr lang="en-US" altLang="zh-CN" spc="40" dirty="0">
                <a:latin typeface="Microsoft YaHei UI" panose="020B0503020204020204" pitchFamily="34" charset="-122"/>
                <a:ea typeface="Microsoft YaHei UI" panose="020B0503020204020204" pitchFamily="34" charset="-122"/>
                <a:cs typeface="Times New Roman" panose="02020603050405020304" pitchFamily="18" charset="0"/>
              </a:rPr>
              <a:t>60%</a:t>
            </a:r>
            <a:r>
              <a:rPr lang="zh-CN" altLang="zh-CN" spc="40" dirty="0">
                <a:latin typeface="Microsoft YaHei UI" panose="020B0503020204020204" pitchFamily="34" charset="-122"/>
                <a:ea typeface="Microsoft YaHei UI" panose="020B0503020204020204" pitchFamily="34" charset="-122"/>
                <a:cs typeface="Times New Roman" panose="02020603050405020304" pitchFamily="18" charset="0"/>
              </a:rPr>
              <a:t>下降至</a:t>
            </a:r>
            <a:r>
              <a:rPr lang="en-US" altLang="zh-CN" spc="40" dirty="0">
                <a:latin typeface="Microsoft YaHei UI" panose="020B0503020204020204" pitchFamily="34" charset="-122"/>
                <a:ea typeface="Microsoft YaHei UI" panose="020B0503020204020204" pitchFamily="34" charset="-122"/>
                <a:cs typeface="Times New Roman" panose="02020603050405020304" pitchFamily="18" charset="0"/>
              </a:rPr>
              <a:t>2019</a:t>
            </a:r>
            <a:r>
              <a:rPr lang="zh-CN" altLang="zh-CN" spc="40" dirty="0">
                <a:latin typeface="Microsoft YaHei UI" panose="020B0503020204020204" pitchFamily="34" charset="-122"/>
                <a:ea typeface="Microsoft YaHei UI" panose="020B0503020204020204" pitchFamily="34" charset="-122"/>
                <a:cs typeface="Times New Roman" panose="02020603050405020304" pitchFamily="18" charset="0"/>
              </a:rPr>
              <a:t>年第四季的</a:t>
            </a:r>
            <a:r>
              <a:rPr lang="en-US" altLang="zh-CN" spc="40" dirty="0">
                <a:latin typeface="Microsoft YaHei UI" panose="020B0503020204020204" pitchFamily="34" charset="-122"/>
                <a:ea typeface="Microsoft YaHei UI" panose="020B0503020204020204" pitchFamily="34" charset="-122"/>
                <a:cs typeface="Times New Roman" panose="02020603050405020304" pitchFamily="18" charset="0"/>
              </a:rPr>
              <a:t>41%</a:t>
            </a:r>
            <a:r>
              <a:rPr lang="zh-CN" altLang="zh-CN" spc="40" dirty="0">
                <a:latin typeface="Microsoft YaHei UI" panose="020B0503020204020204" pitchFamily="34" charset="-122"/>
                <a:ea typeface="Microsoft YaHei UI" panose="020B0503020204020204" pitchFamily="34" charset="-122"/>
                <a:cs typeface="Times New Roman" panose="02020603050405020304" pitchFamily="18" charset="0"/>
              </a:rPr>
              <a:t>。</a:t>
            </a:r>
            <a:r>
              <a:rPr lang="en-US" altLang="zh-CN" spc="40" dirty="0" err="1">
                <a:latin typeface="Microsoft YaHei UI" panose="020B0503020204020204" pitchFamily="34" charset="-122"/>
                <a:ea typeface="Microsoft YaHei UI" panose="020B0503020204020204" pitchFamily="34" charset="-122"/>
                <a:cs typeface="Times New Roman" panose="02020603050405020304" pitchFamily="18" charset="0"/>
              </a:rPr>
              <a:t>AirPodsPro</a:t>
            </a:r>
            <a:r>
              <a:rPr lang="zh-CN" altLang="zh-CN" spc="40" dirty="0">
                <a:latin typeface="Microsoft YaHei UI" panose="020B0503020204020204" pitchFamily="34" charset="-122"/>
                <a:ea typeface="Microsoft YaHei UI" panose="020B0503020204020204" pitchFamily="34" charset="-122"/>
                <a:cs typeface="Times New Roman" panose="02020603050405020304" pitchFamily="18" charset="0"/>
              </a:rPr>
              <a:t>的推出后大受欢迎，供不应求，推动销量稳步增长。而安卓阵营的性价比优势凸显，但格局较为分散。</a:t>
            </a:r>
            <a:endParaRPr lang="zh-CN" altLang="en-US" spc="40" dirty="0">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4" name="文本框 2">
            <a:extLst>
              <a:ext uri="{FF2B5EF4-FFF2-40B4-BE49-F238E27FC236}">
                <a16:creationId xmlns:a16="http://schemas.microsoft.com/office/drawing/2014/main" id="{39CD5380-D875-4E2E-A00C-9D5C7801B4BB}"/>
              </a:ext>
            </a:extLst>
          </p:cNvPr>
          <p:cNvSpPr txBox="1"/>
          <p:nvPr/>
        </p:nvSpPr>
        <p:spPr>
          <a:xfrm>
            <a:off x="10231593" y="6611779"/>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本数据来自微信公众号“满天芯”</a:t>
            </a:r>
          </a:p>
        </p:txBody>
      </p:sp>
    </p:spTree>
    <p:extLst>
      <p:ext uri="{BB962C8B-B14F-4D97-AF65-F5344CB8AC3E}">
        <p14:creationId xmlns:p14="http://schemas.microsoft.com/office/powerpoint/2010/main" val="1130396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2" name="文本框 1">
            <a:extLst>
              <a:ext uri="{FF2B5EF4-FFF2-40B4-BE49-F238E27FC236}">
                <a16:creationId xmlns:a16="http://schemas.microsoft.com/office/drawing/2014/main" id="{0B1AC7EE-F332-4483-B60E-96F554D7DFE7}"/>
              </a:ext>
            </a:extLst>
          </p:cNvPr>
          <p:cNvSpPr txBox="1"/>
          <p:nvPr/>
        </p:nvSpPr>
        <p:spPr>
          <a:xfrm>
            <a:off x="3484733" y="90535"/>
            <a:ext cx="6172200" cy="523220"/>
          </a:xfrm>
          <a:prstGeom prst="rect">
            <a:avLst/>
          </a:prstGeom>
          <a:noFill/>
        </p:spPr>
        <p:txBody>
          <a:bodyPr wrap="square">
            <a:spAutoFit/>
          </a:bodyPr>
          <a:lstStyle/>
          <a:p>
            <a:r>
              <a:rPr lang="zh-CN" altLang="en-US" sz="2800" b="1" dirty="0">
                <a:solidFill>
                  <a:srgbClr val="C00000"/>
                </a:solidFill>
                <a:latin typeface="Microsoft YaHei UI" panose="020B0503020204020204" pitchFamily="34" charset="-122"/>
                <a:ea typeface="Microsoft YaHei UI" panose="020B0503020204020204" pitchFamily="34" charset="-122"/>
              </a:rPr>
              <a:t>从价格分布分析耳机</a:t>
            </a:r>
          </a:p>
        </p:txBody>
      </p:sp>
      <p:pic>
        <p:nvPicPr>
          <p:cNvPr id="4" name="图片 3">
            <a:extLst>
              <a:ext uri="{FF2B5EF4-FFF2-40B4-BE49-F238E27FC236}">
                <a16:creationId xmlns:a16="http://schemas.microsoft.com/office/drawing/2014/main" id="{9C109020-A27B-4F3E-8E46-7A5FC9288F95}"/>
              </a:ext>
            </a:extLst>
          </p:cNvPr>
          <p:cNvPicPr>
            <a:picLocks noChangeAspect="1"/>
          </p:cNvPicPr>
          <p:nvPr/>
        </p:nvPicPr>
        <p:blipFill>
          <a:blip r:embed="rId4"/>
          <a:stretch>
            <a:fillRect/>
          </a:stretch>
        </p:blipFill>
        <p:spPr>
          <a:xfrm>
            <a:off x="908235" y="906998"/>
            <a:ext cx="9216654" cy="3539044"/>
          </a:xfrm>
          <a:prstGeom prst="rect">
            <a:avLst/>
          </a:prstGeom>
        </p:spPr>
      </p:pic>
      <p:sp>
        <p:nvSpPr>
          <p:cNvPr id="7" name="文本框 6">
            <a:extLst>
              <a:ext uri="{FF2B5EF4-FFF2-40B4-BE49-F238E27FC236}">
                <a16:creationId xmlns:a16="http://schemas.microsoft.com/office/drawing/2014/main" id="{17EBD269-3450-4E91-976E-52EE08DA5F24}"/>
              </a:ext>
            </a:extLst>
          </p:cNvPr>
          <p:cNvSpPr txBox="1"/>
          <p:nvPr/>
        </p:nvSpPr>
        <p:spPr>
          <a:xfrm>
            <a:off x="248359" y="4942807"/>
            <a:ext cx="11077372" cy="1880579"/>
          </a:xfrm>
          <a:prstGeom prst="rect">
            <a:avLst/>
          </a:prstGeom>
          <a:noFill/>
        </p:spPr>
        <p:txBody>
          <a:bodyPr wrap="square">
            <a:spAutoFit/>
          </a:bodyPr>
          <a:lstStyle/>
          <a:p>
            <a:pPr algn="just">
              <a:lnSpc>
                <a:spcPct val="150000"/>
              </a:lnSpc>
              <a:spcAft>
                <a:spcPts val="0"/>
              </a:spcAft>
            </a:pPr>
            <a:r>
              <a:rPr lang="zh-CN" altLang="zh-CN" b="1" spc="40" dirty="0">
                <a:effectLst/>
                <a:latin typeface="宋体" panose="02010600030101010101" pitchFamily="2" charset="-122"/>
                <a:ea typeface="Microsoft YaHei UI" panose="020B0503020204020204" pitchFamily="34" charset="-122"/>
                <a:cs typeface="宋体" panose="02010600030101010101" pitchFamily="2" charset="-122"/>
              </a:rPr>
              <a:t>•</a:t>
            </a:r>
            <a:r>
              <a:rPr lang="zh-CN"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价格趋势分析零售耳机整体趋势：中、高端价位（≥</a:t>
            </a:r>
            <a:r>
              <a:rPr lang="en-US"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$50</a:t>
            </a:r>
            <a:r>
              <a:rPr lang="zh-CN"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）的产品出货份额持续扩大，低端份额逐年下降</a:t>
            </a:r>
            <a:endParaRPr lang="zh-CN" altLang="zh-CN" sz="1600" b="1" dirty="0">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lnSpc>
                <a:spcPct val="150000"/>
              </a:lnSpc>
              <a:spcBef>
                <a:spcPts val="750"/>
              </a:spcBef>
              <a:spcAft>
                <a:spcPts val="750"/>
              </a:spcAft>
            </a:pPr>
            <a:r>
              <a:rPr lang="zh-CN"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•有线耳机整体来看比较稳定，各价格区间份额变化较小，预测</a:t>
            </a:r>
            <a:r>
              <a:rPr lang="en-US"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2019</a:t>
            </a:r>
            <a:r>
              <a:rPr lang="zh-CN"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年低端（</a:t>
            </a:r>
            <a:r>
              <a:rPr lang="en-US"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&lt;$25</a:t>
            </a:r>
            <a:r>
              <a:rPr lang="zh-CN"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）份额仍将呈现增长趋势</a:t>
            </a:r>
            <a:endParaRPr lang="zh-CN" altLang="zh-CN" sz="1600" b="1" dirty="0">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lnSpc>
                <a:spcPct val="150000"/>
              </a:lnSpc>
              <a:spcBef>
                <a:spcPts val="750"/>
              </a:spcBef>
              <a:spcAft>
                <a:spcPts val="750"/>
              </a:spcAft>
            </a:pPr>
            <a:r>
              <a:rPr lang="zh-CN"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•无线耳机中端产品（</a:t>
            </a:r>
            <a:r>
              <a:rPr lang="en-US"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$25-$99</a:t>
            </a:r>
            <a:r>
              <a:rPr lang="zh-CN"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）份额持续下降，</a:t>
            </a:r>
            <a:r>
              <a:rPr lang="en-US"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100</a:t>
            </a:r>
            <a:r>
              <a:rPr lang="zh-CN"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美元以上的高端产品份额增幅明显，主要受</a:t>
            </a:r>
            <a:r>
              <a:rPr lang="en-US"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耳机市场扩容影响；预测未来</a:t>
            </a:r>
            <a:r>
              <a:rPr lang="en-US"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2-3</a:t>
            </a:r>
            <a:r>
              <a:rPr lang="zh-CN"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年内，＞</a:t>
            </a:r>
            <a:r>
              <a:rPr lang="en-US"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$100</a:t>
            </a:r>
            <a:r>
              <a:rPr lang="zh-CN" altLang="zh-CN" sz="1600" b="1" spc="40" dirty="0">
                <a:effectLst/>
                <a:latin typeface="Microsoft YaHei UI" panose="020B0503020204020204" pitchFamily="34" charset="-122"/>
                <a:ea typeface="Microsoft YaHei UI" panose="020B0503020204020204" pitchFamily="34" charset="-122"/>
                <a:cs typeface="宋体" panose="02010600030101010101" pitchFamily="2" charset="-122"/>
              </a:rPr>
              <a:t>产品出货份额会持续增加</a:t>
            </a:r>
            <a:endParaRPr lang="zh-CN" altLang="zh-CN" sz="1600" b="1" dirty="0">
              <a:effectLst/>
              <a:latin typeface="Microsoft YaHei UI" panose="020B0503020204020204" pitchFamily="34" charset="-122"/>
              <a:ea typeface="Microsoft YaHei UI" panose="020B0503020204020204" pitchFamily="34" charset="-122"/>
              <a:cs typeface="宋体" panose="02010600030101010101" pitchFamily="2" charset="-122"/>
            </a:endParaRPr>
          </a:p>
        </p:txBody>
      </p:sp>
      <p:sp>
        <p:nvSpPr>
          <p:cNvPr id="3" name="文本框 2">
            <a:extLst>
              <a:ext uri="{FF2B5EF4-FFF2-40B4-BE49-F238E27FC236}">
                <a16:creationId xmlns:a16="http://schemas.microsoft.com/office/drawing/2014/main" id="{19AEA2B0-9201-4CDE-B1EF-492B3871BD83}"/>
              </a:ext>
            </a:extLst>
          </p:cNvPr>
          <p:cNvSpPr txBox="1"/>
          <p:nvPr/>
        </p:nvSpPr>
        <p:spPr>
          <a:xfrm>
            <a:off x="10143241" y="6577165"/>
            <a:ext cx="2048759"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本数据来自微信公众号“外滩观察”</a:t>
            </a:r>
          </a:p>
        </p:txBody>
      </p:sp>
    </p:spTree>
    <p:extLst>
      <p:ext uri="{BB962C8B-B14F-4D97-AF65-F5344CB8AC3E}">
        <p14:creationId xmlns:p14="http://schemas.microsoft.com/office/powerpoint/2010/main" val="3798012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0BD6E2E6-73E5-4A40-B92F-643F69115CAD}"/>
              </a:ext>
            </a:extLst>
          </p:cNvPr>
          <p:cNvSpPr txBox="1"/>
          <p:nvPr/>
        </p:nvSpPr>
        <p:spPr>
          <a:xfrm>
            <a:off x="3270926" y="296852"/>
            <a:ext cx="6172200" cy="523220"/>
          </a:xfrm>
          <a:prstGeom prst="rect">
            <a:avLst/>
          </a:prstGeom>
          <a:noFill/>
        </p:spPr>
        <p:txBody>
          <a:bodyPr wrap="square">
            <a:spAutoFit/>
          </a:bodyPr>
          <a:lstStyle/>
          <a:p>
            <a:r>
              <a:rPr lang="zh-CN" altLang="en-US" sz="2800" b="1" dirty="0">
                <a:solidFill>
                  <a:srgbClr val="C00000"/>
                </a:solidFill>
                <a:latin typeface="Microsoft YaHei UI" panose="020B0503020204020204" pitchFamily="34" charset="-122"/>
                <a:ea typeface="Microsoft YaHei UI" panose="020B0503020204020204" pitchFamily="34" charset="-122"/>
              </a:rPr>
              <a:t>从价格分布分析</a:t>
            </a:r>
            <a:r>
              <a:rPr lang="en-US" altLang="zh-CN" sz="2800" b="1" dirty="0">
                <a:solidFill>
                  <a:srgbClr val="C00000"/>
                </a:solidFill>
                <a:latin typeface="Microsoft YaHei UI" panose="020B0503020204020204" pitchFamily="34" charset="-122"/>
                <a:ea typeface="Microsoft YaHei UI" panose="020B0503020204020204" pitchFamily="34" charset="-122"/>
              </a:rPr>
              <a:t>TWS</a:t>
            </a:r>
            <a:r>
              <a:rPr lang="zh-CN" altLang="en-US" sz="2800" b="1" dirty="0">
                <a:solidFill>
                  <a:srgbClr val="C00000"/>
                </a:solidFill>
                <a:latin typeface="Microsoft YaHei UI" panose="020B0503020204020204" pitchFamily="34" charset="-122"/>
                <a:ea typeface="Microsoft YaHei UI" panose="020B0503020204020204" pitchFamily="34" charset="-122"/>
              </a:rPr>
              <a:t>耳机</a:t>
            </a:r>
          </a:p>
        </p:txBody>
      </p:sp>
      <p:pic>
        <p:nvPicPr>
          <p:cNvPr id="3" name="图片 2">
            <a:extLst>
              <a:ext uri="{FF2B5EF4-FFF2-40B4-BE49-F238E27FC236}">
                <a16:creationId xmlns:a16="http://schemas.microsoft.com/office/drawing/2014/main" id="{4D5BCFD1-238B-4F4A-8553-3FEC9F724FB6}"/>
              </a:ext>
            </a:extLst>
          </p:cNvPr>
          <p:cNvPicPr>
            <a:picLocks noChangeAspect="1"/>
          </p:cNvPicPr>
          <p:nvPr/>
        </p:nvPicPr>
        <p:blipFill>
          <a:blip r:embed="rId4"/>
          <a:stretch>
            <a:fillRect/>
          </a:stretch>
        </p:blipFill>
        <p:spPr>
          <a:xfrm>
            <a:off x="522052" y="2914113"/>
            <a:ext cx="4964791" cy="3183046"/>
          </a:xfrm>
          <a:prstGeom prst="rect">
            <a:avLst/>
          </a:prstGeom>
        </p:spPr>
      </p:pic>
      <p:pic>
        <p:nvPicPr>
          <p:cNvPr id="5" name="图片 4">
            <a:extLst>
              <a:ext uri="{FF2B5EF4-FFF2-40B4-BE49-F238E27FC236}">
                <a16:creationId xmlns:a16="http://schemas.microsoft.com/office/drawing/2014/main" id="{542A28B9-55BE-49D5-91C7-7DA93F97AF25}"/>
              </a:ext>
            </a:extLst>
          </p:cNvPr>
          <p:cNvPicPr>
            <a:picLocks noChangeAspect="1"/>
          </p:cNvPicPr>
          <p:nvPr/>
        </p:nvPicPr>
        <p:blipFill>
          <a:blip r:embed="rId5"/>
          <a:stretch>
            <a:fillRect/>
          </a:stretch>
        </p:blipFill>
        <p:spPr>
          <a:xfrm>
            <a:off x="6357026" y="2914113"/>
            <a:ext cx="4964791" cy="3208019"/>
          </a:xfrm>
          <a:prstGeom prst="rect">
            <a:avLst/>
          </a:prstGeom>
        </p:spPr>
      </p:pic>
      <p:sp>
        <p:nvSpPr>
          <p:cNvPr id="8" name="文本框 7">
            <a:extLst>
              <a:ext uri="{FF2B5EF4-FFF2-40B4-BE49-F238E27FC236}">
                <a16:creationId xmlns:a16="http://schemas.microsoft.com/office/drawing/2014/main" id="{E48A544F-FF7A-43E9-AB2E-1038C8440389}"/>
              </a:ext>
            </a:extLst>
          </p:cNvPr>
          <p:cNvSpPr txBox="1"/>
          <p:nvPr/>
        </p:nvSpPr>
        <p:spPr>
          <a:xfrm>
            <a:off x="1134895" y="1399184"/>
            <a:ext cx="9147242" cy="1161600"/>
          </a:xfrm>
          <a:prstGeom prst="rect">
            <a:avLst/>
          </a:prstGeom>
          <a:noFill/>
        </p:spPr>
        <p:txBody>
          <a:bodyPr wrap="square">
            <a:spAutoFit/>
          </a:bodyPr>
          <a:lstStyle/>
          <a:p>
            <a:pPr>
              <a:lnSpc>
                <a:spcPct val="150000"/>
              </a:lnSpc>
            </a:pPr>
            <a:r>
              <a:rPr lang="zh-CN"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分价位段来看，单价</a:t>
            </a:r>
            <a:r>
              <a:rPr lang="en-US"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100</a:t>
            </a:r>
            <a:r>
              <a:rPr lang="zh-CN"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美元以上的高端市场主要由苹果和三星领导，二者的市占率分别为</a:t>
            </a:r>
            <a:r>
              <a:rPr lang="en-US"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70%</a:t>
            </a:r>
            <a:r>
              <a:rPr lang="zh-CN"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和</a:t>
            </a:r>
            <a:r>
              <a:rPr lang="en-US"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7%</a:t>
            </a:r>
            <a:r>
              <a:rPr lang="zh-CN"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，华为的</a:t>
            </a:r>
            <a:r>
              <a:rPr lang="en-US" altLang="zh-CN" sz="1600" b="1" spc="40" dirty="0" err="1">
                <a:effectLst/>
                <a:latin typeface="Microsoft YaHei UI" panose="020B0503020204020204" pitchFamily="34" charset="-122"/>
                <a:ea typeface="Microsoft YaHei UI" panose="020B0503020204020204" pitchFamily="34" charset="-122"/>
                <a:cs typeface="Times New Roman" panose="02020603050405020304" pitchFamily="18" charset="0"/>
              </a:rPr>
              <a:t>Freebuds</a:t>
            </a:r>
            <a:r>
              <a:rPr lang="zh-CN"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系列也定位在这一价位；而单价</a:t>
            </a:r>
            <a:r>
              <a:rPr lang="en-US"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100</a:t>
            </a:r>
            <a:r>
              <a:rPr lang="zh-CN"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美元以下的市场龙头则是小米，市占率为</a:t>
            </a:r>
            <a:r>
              <a:rPr lang="en-US"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19%</a:t>
            </a:r>
            <a:r>
              <a:rPr lang="zh-CN"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，随后是一些传统音频品牌</a:t>
            </a:r>
            <a:r>
              <a:rPr lang="en-US"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QCY</a:t>
            </a:r>
            <a:r>
              <a:rPr lang="zh-CN"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、漫步者、</a:t>
            </a:r>
            <a:r>
              <a:rPr lang="en-US"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JBL</a:t>
            </a:r>
            <a:r>
              <a:rPr lang="zh-CN" altLang="zh-CN" sz="1600" b="1" spc="40" dirty="0">
                <a:effectLst/>
                <a:latin typeface="Microsoft YaHei UI" panose="020B0503020204020204" pitchFamily="34" charset="-122"/>
                <a:ea typeface="Microsoft YaHei UI" panose="020B0503020204020204" pitchFamily="34" charset="-122"/>
                <a:cs typeface="Times New Roman" panose="02020603050405020304" pitchFamily="18" charset="0"/>
              </a:rPr>
              <a:t>等。</a:t>
            </a:r>
            <a:endParaRPr lang="zh-CN" altLang="en-US" sz="1600" b="1" dirty="0">
              <a:latin typeface="Microsoft YaHei UI" panose="020B0503020204020204" pitchFamily="34" charset="-122"/>
              <a:ea typeface="Microsoft YaHei UI" panose="020B0503020204020204" pitchFamily="34" charset="-122"/>
            </a:endParaRPr>
          </a:p>
        </p:txBody>
      </p:sp>
      <p:sp>
        <p:nvSpPr>
          <p:cNvPr id="2" name="文本框 1">
            <a:extLst>
              <a:ext uri="{FF2B5EF4-FFF2-40B4-BE49-F238E27FC236}">
                <a16:creationId xmlns:a16="http://schemas.microsoft.com/office/drawing/2014/main" id="{F37C38C5-1A0A-42B0-98B4-A6B45823A0C9}"/>
              </a:ext>
            </a:extLst>
          </p:cNvPr>
          <p:cNvSpPr txBox="1"/>
          <p:nvPr/>
        </p:nvSpPr>
        <p:spPr>
          <a:xfrm>
            <a:off x="9973559" y="6611778"/>
            <a:ext cx="2218441" cy="246221"/>
          </a:xfrm>
          <a:prstGeom prst="rect">
            <a:avLst/>
          </a:prstGeom>
          <a:noFill/>
        </p:spPr>
        <p:txBody>
          <a:bodyPr wrap="square" rtlCol="0">
            <a:spAutoFit/>
          </a:bodyPr>
          <a:lstStyle/>
          <a:p>
            <a:r>
              <a:rPr lang="zh-CN" altLang="en-US" sz="1000" dirty="0"/>
              <a:t>本数据来自微信公众号“</a:t>
            </a:r>
            <a:r>
              <a:rPr lang="en-US" altLang="zh-CN" sz="1000" dirty="0"/>
              <a:t>AIOT </a:t>
            </a:r>
            <a:r>
              <a:rPr lang="zh-CN" altLang="en-US" sz="1000" dirty="0"/>
              <a:t>大数据”</a:t>
            </a:r>
          </a:p>
        </p:txBody>
      </p:sp>
    </p:spTree>
    <p:extLst>
      <p:ext uri="{BB962C8B-B14F-4D97-AF65-F5344CB8AC3E}">
        <p14:creationId xmlns:p14="http://schemas.microsoft.com/office/powerpoint/2010/main" val="170754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C0870C0C-BAB9-42F9-8C88-FE1675218AB1}"/>
              </a:ext>
            </a:extLst>
          </p:cNvPr>
          <p:cNvSpPr txBox="1"/>
          <p:nvPr/>
        </p:nvSpPr>
        <p:spPr>
          <a:xfrm>
            <a:off x="-68094" y="744485"/>
            <a:ext cx="10350230" cy="1204817"/>
          </a:xfrm>
          <a:prstGeom prst="rect">
            <a:avLst/>
          </a:prstGeom>
          <a:noFill/>
        </p:spPr>
        <p:txBody>
          <a:bodyPr wrap="square">
            <a:spAutoFit/>
          </a:bodyPr>
          <a:lstStyle/>
          <a:p>
            <a:pPr algn="just">
              <a:lnSpc>
                <a:spcPct val="150000"/>
              </a:lnSpc>
              <a:spcBef>
                <a:spcPts val="1650"/>
              </a:spcBef>
              <a:spcAft>
                <a:spcPts val="0"/>
              </a:spcAft>
            </a:pPr>
            <a:r>
              <a:rPr lang="en-US" altLang="zh-CN" sz="1800" b="1" spc="40" dirty="0">
                <a:solidFill>
                  <a:srgbClr val="333333"/>
                </a:solidFill>
                <a:effectLst/>
                <a:latin typeface="Arial" panose="020B0604020202020204" pitchFamily="34" charset="0"/>
                <a:ea typeface="宋体" panose="02010600030101010101" pitchFamily="2" charset="-122"/>
                <a:cs typeface="Arial" panose="020B0604020202020204" pitchFamily="34" charset="0"/>
              </a:rPr>
              <a:t>      </a:t>
            </a:r>
            <a:r>
              <a:rPr lang="zh-CN" altLang="zh-CN" sz="1600" b="1" spc="4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根据</a:t>
            </a:r>
            <a:r>
              <a:rPr lang="en-US" altLang="zh-CN" sz="16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 IDC </a:t>
            </a:r>
            <a:r>
              <a:rPr lang="zh-CN" altLang="zh-CN" sz="1600" b="1" spc="4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数据，</a:t>
            </a:r>
            <a:r>
              <a:rPr lang="en-US" altLang="zh-CN" sz="16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2018 </a:t>
            </a:r>
            <a:r>
              <a:rPr lang="zh-CN" altLang="zh-CN" sz="1600" b="1" spc="4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年全球智能手机共销售</a:t>
            </a:r>
            <a:r>
              <a:rPr lang="en-US" altLang="zh-CN" sz="16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 14 </a:t>
            </a:r>
            <a:r>
              <a:rPr lang="zh-CN" altLang="zh-CN" sz="1600" b="1" spc="4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亿部，其中安卓手机销量约为</a:t>
            </a:r>
            <a:r>
              <a:rPr lang="en-US" altLang="zh-CN" sz="16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 12 </a:t>
            </a:r>
            <a:r>
              <a:rPr lang="zh-CN" altLang="zh-CN" sz="1600" b="1" spc="4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亿部。我们认为，这波</a:t>
            </a:r>
            <a:r>
              <a:rPr lang="en-US" altLang="zh-CN" sz="16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 5G </a:t>
            </a:r>
            <a:r>
              <a:rPr lang="zh-CN" altLang="zh-CN" sz="1600" b="1" spc="4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换机潮将会使手机重新恢复增长势头，预计</a:t>
            </a:r>
            <a:r>
              <a:rPr lang="en-US" altLang="zh-CN" sz="16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 2022 </a:t>
            </a:r>
            <a:r>
              <a:rPr lang="zh-CN" altLang="zh-CN" sz="1600" b="1" spc="4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年全球智能机将达到</a:t>
            </a:r>
            <a:r>
              <a:rPr lang="en-US" altLang="zh-CN" sz="16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 16 </a:t>
            </a:r>
            <a:r>
              <a:rPr lang="zh-CN" altLang="zh-CN" sz="1600" b="1" spc="4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亿大</a:t>
            </a:r>
            <a:r>
              <a:rPr lang="zh-CN" altLang="zh-CN" sz="16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 </a:t>
            </a:r>
            <a:r>
              <a:rPr lang="zh-CN" altLang="zh-CN" sz="1600" b="1" spc="4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关，安卓手机出货量将达到</a:t>
            </a:r>
            <a:r>
              <a:rPr lang="en-US" altLang="zh-CN" sz="16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 13.8 </a:t>
            </a:r>
            <a:r>
              <a:rPr lang="zh-CN" altLang="zh-CN" sz="1600" b="1" spc="40" dirty="0">
                <a:solidFill>
                  <a:srgbClr val="333333"/>
                </a:solidFill>
                <a:effectLst/>
                <a:latin typeface="Microsoft YaHei UI" panose="020B0503020204020204" pitchFamily="34" charset="-122"/>
                <a:ea typeface="Microsoft YaHei UI" panose="020B0503020204020204" pitchFamily="34" charset="-122"/>
                <a:cs typeface="Arial" panose="020B0604020202020204" pitchFamily="34" charset="0"/>
              </a:rPr>
              <a:t>亿部。</a:t>
            </a:r>
            <a:r>
              <a:rPr lang="zh-CN" altLang="zh-CN" sz="1600" b="1" dirty="0">
                <a:solidFill>
                  <a:srgbClr val="FF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反映</a:t>
            </a:r>
            <a:r>
              <a:rPr lang="zh-CN" altLang="en-US" sz="1600" b="1" dirty="0">
                <a:solidFill>
                  <a:srgbClr val="FF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安卓</a:t>
            </a:r>
            <a:r>
              <a:rPr lang="zh-CN" altLang="zh-CN" sz="1600" b="1" dirty="0">
                <a:solidFill>
                  <a:srgbClr val="FF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市场潜在的</a:t>
            </a:r>
            <a:r>
              <a:rPr lang="en-US" altLang="zh-CN" sz="1600" b="1" dirty="0">
                <a:solidFill>
                  <a:srgbClr val="FF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sz="1600" b="1" dirty="0">
                <a:solidFill>
                  <a:srgbClr val="FF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耳机商机是苹果智能手机的</a:t>
            </a:r>
            <a:r>
              <a:rPr lang="en-US" altLang="zh-CN" sz="1600" b="1" dirty="0">
                <a:solidFill>
                  <a:srgbClr val="FF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6</a:t>
            </a:r>
            <a:r>
              <a:rPr lang="zh-CN" altLang="zh-CN" sz="1600" b="1" dirty="0">
                <a:solidFill>
                  <a:srgbClr val="FF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倍以上</a:t>
            </a:r>
            <a:endParaRPr lang="zh-CN" altLang="zh-CN" sz="1600" b="1" dirty="0">
              <a:effectLst/>
              <a:latin typeface="Microsoft YaHei UI" panose="020B0503020204020204" pitchFamily="34" charset="-122"/>
              <a:ea typeface="Microsoft YaHei UI" panose="020B0503020204020204" pitchFamily="34" charset="-122"/>
              <a:cs typeface="宋体" panose="02010600030101010101" pitchFamily="2" charset="-122"/>
            </a:endParaRPr>
          </a:p>
        </p:txBody>
      </p:sp>
      <p:graphicFrame>
        <p:nvGraphicFramePr>
          <p:cNvPr id="6" name="表格 5">
            <a:extLst>
              <a:ext uri="{FF2B5EF4-FFF2-40B4-BE49-F238E27FC236}">
                <a16:creationId xmlns:a16="http://schemas.microsoft.com/office/drawing/2014/main" id="{F13B8717-2036-4E76-8F3A-0E0A77F85558}"/>
              </a:ext>
            </a:extLst>
          </p:cNvPr>
          <p:cNvGraphicFramePr>
            <a:graphicFrameLocks noGrp="1"/>
          </p:cNvGraphicFramePr>
          <p:nvPr>
            <p:extLst>
              <p:ext uri="{D42A27DB-BD31-4B8C-83A1-F6EECF244321}">
                <p14:modId xmlns:p14="http://schemas.microsoft.com/office/powerpoint/2010/main" val="927035218"/>
              </p:ext>
            </p:extLst>
          </p:nvPr>
        </p:nvGraphicFramePr>
        <p:xfrm>
          <a:off x="0" y="2936710"/>
          <a:ext cx="10457233" cy="1584798"/>
        </p:xfrm>
        <a:graphic>
          <a:graphicData uri="http://schemas.openxmlformats.org/drawingml/2006/table">
            <a:tbl>
              <a:tblPr>
                <a:tableStyleId>{5C22544A-7EE6-4342-B048-85BDC9FD1C3A}</a:tableStyleId>
              </a:tblPr>
              <a:tblGrid>
                <a:gridCol w="1852948">
                  <a:extLst>
                    <a:ext uri="{9D8B030D-6E8A-4147-A177-3AD203B41FA5}">
                      <a16:colId xmlns:a16="http://schemas.microsoft.com/office/drawing/2014/main" val="3469776547"/>
                    </a:ext>
                  </a:extLst>
                </a:gridCol>
                <a:gridCol w="1577758">
                  <a:extLst>
                    <a:ext uri="{9D8B030D-6E8A-4147-A177-3AD203B41FA5}">
                      <a16:colId xmlns:a16="http://schemas.microsoft.com/office/drawing/2014/main" val="3978758306"/>
                    </a:ext>
                  </a:extLst>
                </a:gridCol>
                <a:gridCol w="1486028">
                  <a:extLst>
                    <a:ext uri="{9D8B030D-6E8A-4147-A177-3AD203B41FA5}">
                      <a16:colId xmlns:a16="http://schemas.microsoft.com/office/drawing/2014/main" val="3742994185"/>
                    </a:ext>
                  </a:extLst>
                </a:gridCol>
                <a:gridCol w="1852948">
                  <a:extLst>
                    <a:ext uri="{9D8B030D-6E8A-4147-A177-3AD203B41FA5}">
                      <a16:colId xmlns:a16="http://schemas.microsoft.com/office/drawing/2014/main" val="2699140313"/>
                    </a:ext>
                  </a:extLst>
                </a:gridCol>
                <a:gridCol w="2183177">
                  <a:extLst>
                    <a:ext uri="{9D8B030D-6E8A-4147-A177-3AD203B41FA5}">
                      <a16:colId xmlns:a16="http://schemas.microsoft.com/office/drawing/2014/main" val="1244563178"/>
                    </a:ext>
                  </a:extLst>
                </a:gridCol>
                <a:gridCol w="1504374">
                  <a:extLst>
                    <a:ext uri="{9D8B030D-6E8A-4147-A177-3AD203B41FA5}">
                      <a16:colId xmlns:a16="http://schemas.microsoft.com/office/drawing/2014/main" val="392083040"/>
                    </a:ext>
                  </a:extLst>
                </a:gridCol>
              </a:tblGrid>
              <a:tr h="389402">
                <a:tc>
                  <a:txBody>
                    <a:bodyPr/>
                    <a:lstStyle/>
                    <a:p>
                      <a:pPr algn="l" fontAlgn="b"/>
                      <a:r>
                        <a:rPr lang="zh-CN" altLang="en-US" sz="1200" u="none" strike="noStrike" dirty="0">
                          <a:solidFill>
                            <a:schemeClr val="bg1"/>
                          </a:solidFill>
                          <a:effectLst/>
                        </a:rPr>
                        <a:t>不同价位手机</a:t>
                      </a:r>
                      <a:endParaRPr lang="zh-CN" altLang="en-US" sz="1200" b="0" i="0" u="none" strike="noStrike" dirty="0">
                        <a:solidFill>
                          <a:schemeClr val="bg1"/>
                        </a:solidFill>
                        <a:effectLst/>
                        <a:latin typeface="Calibri" panose="020F0502020204030204" pitchFamily="34" charset="0"/>
                        <a:ea typeface="等线" panose="02010600030101010101" pitchFamily="2" charset="-122"/>
                      </a:endParaRPr>
                    </a:p>
                  </a:txBody>
                  <a:tcPr marL="7620" marR="7620" marT="7620" marB="0" anchor="b">
                    <a:solidFill>
                      <a:srgbClr val="FF0000"/>
                    </a:solidFill>
                  </a:tcPr>
                </a:tc>
                <a:tc>
                  <a:txBody>
                    <a:bodyPr/>
                    <a:lstStyle/>
                    <a:p>
                      <a:pPr algn="ctr" fontAlgn="b"/>
                      <a:r>
                        <a:rPr lang="zh-CN" altLang="en-US" sz="1200" u="none" strike="noStrike" dirty="0">
                          <a:solidFill>
                            <a:schemeClr val="bg1"/>
                          </a:solidFill>
                          <a:effectLst/>
                        </a:rPr>
                        <a:t>手机销量比例</a:t>
                      </a:r>
                      <a:endParaRPr lang="zh-CN" altLang="en-US" sz="1200" b="0" i="0" u="none" strike="noStrike" dirty="0">
                        <a:solidFill>
                          <a:schemeClr val="bg1"/>
                        </a:solidFill>
                        <a:effectLst/>
                        <a:latin typeface="Calibri" panose="020F0502020204030204" pitchFamily="34" charset="0"/>
                        <a:ea typeface="等线" panose="02010600030101010101" pitchFamily="2" charset="-122"/>
                      </a:endParaRPr>
                    </a:p>
                  </a:txBody>
                  <a:tcPr marL="7620" marR="7620" marT="7620" marB="0" anchor="b">
                    <a:solidFill>
                      <a:srgbClr val="FF0000"/>
                    </a:solidFill>
                  </a:tcPr>
                </a:tc>
                <a:tc>
                  <a:txBody>
                    <a:bodyPr/>
                    <a:lstStyle/>
                    <a:p>
                      <a:pPr algn="ctr" fontAlgn="b"/>
                      <a:r>
                        <a:rPr lang="zh-CN" altLang="en-US" sz="1200" u="none" strike="noStrike" dirty="0">
                          <a:solidFill>
                            <a:schemeClr val="bg1"/>
                          </a:solidFill>
                          <a:effectLst/>
                        </a:rPr>
                        <a:t>渗透率</a:t>
                      </a:r>
                      <a:endParaRPr lang="zh-CN" altLang="en-US" sz="1200" b="0" i="0" u="none" strike="noStrike" dirty="0">
                        <a:solidFill>
                          <a:schemeClr val="bg1"/>
                        </a:solidFill>
                        <a:effectLst/>
                        <a:latin typeface="Calibri" panose="020F0502020204030204" pitchFamily="34" charset="0"/>
                        <a:ea typeface="等线" panose="02010600030101010101" pitchFamily="2" charset="-122"/>
                      </a:endParaRPr>
                    </a:p>
                  </a:txBody>
                  <a:tcPr marL="7620" marR="7620" marT="7620" marB="0" anchor="b">
                    <a:solidFill>
                      <a:srgbClr val="FF0000"/>
                    </a:solidFill>
                  </a:tcPr>
                </a:tc>
                <a:tc>
                  <a:txBody>
                    <a:bodyPr/>
                    <a:lstStyle/>
                    <a:p>
                      <a:pPr algn="ctr" fontAlgn="b"/>
                      <a:r>
                        <a:rPr lang="en-US" sz="1200" u="none" strike="noStrike" dirty="0">
                          <a:solidFill>
                            <a:schemeClr val="bg1"/>
                          </a:solidFill>
                          <a:effectLst/>
                        </a:rPr>
                        <a:t>TWS</a:t>
                      </a:r>
                      <a:r>
                        <a:rPr lang="zh-CN" altLang="en-US" sz="1200" u="none" strike="noStrike" dirty="0">
                          <a:solidFill>
                            <a:schemeClr val="bg1"/>
                          </a:solidFill>
                          <a:effectLst/>
                        </a:rPr>
                        <a:t>销量</a:t>
                      </a:r>
                      <a:r>
                        <a:rPr lang="en-US" altLang="zh-CN" sz="1200" u="none" strike="noStrike" dirty="0">
                          <a:solidFill>
                            <a:schemeClr val="bg1"/>
                          </a:solidFill>
                          <a:effectLst/>
                        </a:rPr>
                        <a:t>(</a:t>
                      </a:r>
                      <a:r>
                        <a:rPr lang="zh-CN" altLang="en-US" sz="1200" u="none" strike="noStrike" dirty="0">
                          <a:solidFill>
                            <a:schemeClr val="bg1"/>
                          </a:solidFill>
                          <a:effectLst/>
                        </a:rPr>
                        <a:t>万副</a:t>
                      </a:r>
                      <a:r>
                        <a:rPr lang="en-US" altLang="zh-CN" sz="1200" u="none" strike="noStrike" dirty="0">
                          <a:solidFill>
                            <a:schemeClr val="bg1"/>
                          </a:solidFill>
                          <a:effectLst/>
                        </a:rPr>
                        <a:t>)</a:t>
                      </a:r>
                      <a:endParaRPr lang="en-US" altLang="zh-CN" sz="1200" b="0" i="0" u="none" strike="noStrike" dirty="0">
                        <a:solidFill>
                          <a:schemeClr val="bg1"/>
                        </a:solidFill>
                        <a:effectLst/>
                        <a:latin typeface="Calibri" panose="020F0502020204030204" pitchFamily="34" charset="0"/>
                        <a:ea typeface="等线" panose="02010600030101010101" pitchFamily="2" charset="-122"/>
                      </a:endParaRPr>
                    </a:p>
                  </a:txBody>
                  <a:tcPr marL="7620" marR="7620" marT="7620" marB="0" anchor="b">
                    <a:solidFill>
                      <a:srgbClr val="FF0000"/>
                    </a:solidFill>
                  </a:tcPr>
                </a:tc>
                <a:tc>
                  <a:txBody>
                    <a:bodyPr/>
                    <a:lstStyle/>
                    <a:p>
                      <a:pPr algn="ctr" fontAlgn="b"/>
                      <a:r>
                        <a:rPr lang="zh-CN" altLang="en-US" sz="1200" u="none" strike="noStrike" dirty="0">
                          <a:solidFill>
                            <a:schemeClr val="bg1"/>
                          </a:solidFill>
                          <a:effectLst/>
                        </a:rPr>
                        <a:t>销售额</a:t>
                      </a:r>
                      <a:r>
                        <a:rPr lang="en-US" altLang="zh-CN" sz="1200" u="none" strike="noStrike" dirty="0">
                          <a:solidFill>
                            <a:schemeClr val="bg1"/>
                          </a:solidFill>
                          <a:effectLst/>
                        </a:rPr>
                        <a:t>(</a:t>
                      </a:r>
                      <a:r>
                        <a:rPr lang="zh-CN" altLang="en-US" sz="1200" u="none" strike="noStrike" dirty="0">
                          <a:solidFill>
                            <a:schemeClr val="bg1"/>
                          </a:solidFill>
                          <a:effectLst/>
                        </a:rPr>
                        <a:t>亿元</a:t>
                      </a:r>
                      <a:r>
                        <a:rPr lang="en-US" altLang="zh-CN" sz="1200" u="none" strike="noStrike" dirty="0">
                          <a:solidFill>
                            <a:schemeClr val="bg1"/>
                          </a:solidFill>
                          <a:effectLst/>
                        </a:rPr>
                        <a:t>)</a:t>
                      </a:r>
                      <a:endParaRPr lang="en-US" altLang="zh-CN" sz="1200" b="0" i="0" u="none" strike="noStrike" dirty="0">
                        <a:solidFill>
                          <a:schemeClr val="bg1"/>
                        </a:solidFill>
                        <a:effectLst/>
                        <a:latin typeface="Calibri" panose="020F0502020204030204" pitchFamily="34" charset="0"/>
                        <a:ea typeface="等线" panose="02010600030101010101" pitchFamily="2" charset="-122"/>
                      </a:endParaRPr>
                    </a:p>
                  </a:txBody>
                  <a:tcPr marL="7620" marR="7620" marT="7620" marB="0" anchor="b">
                    <a:solidFill>
                      <a:srgbClr val="FF0000"/>
                    </a:solidFill>
                  </a:tcPr>
                </a:tc>
                <a:tc>
                  <a:txBody>
                    <a:bodyPr/>
                    <a:lstStyle/>
                    <a:p>
                      <a:pPr algn="r" fontAlgn="b"/>
                      <a:r>
                        <a:rPr lang="zh-CN" altLang="en-US" sz="1200" u="none" strike="noStrike" dirty="0">
                          <a:solidFill>
                            <a:schemeClr val="bg1"/>
                          </a:solidFill>
                          <a:effectLst/>
                        </a:rPr>
                        <a:t>总规模</a:t>
                      </a:r>
                      <a:r>
                        <a:rPr lang="en-US" altLang="zh-CN" sz="1200" u="none" strike="noStrike" dirty="0">
                          <a:solidFill>
                            <a:schemeClr val="bg1"/>
                          </a:solidFill>
                          <a:effectLst/>
                        </a:rPr>
                        <a:t>(</a:t>
                      </a:r>
                      <a:r>
                        <a:rPr lang="zh-CN" altLang="en-US" sz="1200" u="none" strike="noStrike" dirty="0">
                          <a:solidFill>
                            <a:schemeClr val="bg1"/>
                          </a:solidFill>
                          <a:effectLst/>
                        </a:rPr>
                        <a:t>亿元</a:t>
                      </a:r>
                      <a:r>
                        <a:rPr lang="en-US" altLang="zh-CN" sz="1200" u="none" strike="noStrike" dirty="0">
                          <a:solidFill>
                            <a:schemeClr val="bg1"/>
                          </a:solidFill>
                          <a:effectLst/>
                        </a:rPr>
                        <a:t>)</a:t>
                      </a:r>
                      <a:endParaRPr lang="en-US" altLang="zh-CN" sz="1200" b="0" i="0" u="none" strike="noStrike" dirty="0">
                        <a:solidFill>
                          <a:schemeClr val="bg1"/>
                        </a:solidFill>
                        <a:effectLst/>
                        <a:latin typeface="Calibri" panose="020F0502020204030204" pitchFamily="34" charset="0"/>
                        <a:ea typeface="等线" panose="02010600030101010101" pitchFamily="2" charset="-122"/>
                      </a:endParaRPr>
                    </a:p>
                  </a:txBody>
                  <a:tcPr marL="7620" marR="7620" marT="7620" marB="0" anchor="b">
                    <a:solidFill>
                      <a:srgbClr val="FF0000"/>
                    </a:solidFill>
                  </a:tcPr>
                </a:tc>
                <a:extLst>
                  <a:ext uri="{0D108BD9-81ED-4DB2-BD59-A6C34878D82A}">
                    <a16:rowId xmlns:a16="http://schemas.microsoft.com/office/drawing/2014/main" val="3715837818"/>
                  </a:ext>
                </a:extLst>
              </a:tr>
              <a:tr h="214347">
                <a:tc>
                  <a:txBody>
                    <a:bodyPr/>
                    <a:lstStyle/>
                    <a:p>
                      <a:pPr algn="l" fontAlgn="b"/>
                      <a:r>
                        <a:rPr lang="en-US" altLang="zh-CN" sz="1200" u="none" strike="noStrike" dirty="0">
                          <a:effectLst/>
                        </a:rPr>
                        <a:t>0-1000</a:t>
                      </a:r>
                      <a:r>
                        <a:rPr lang="zh-CN" altLang="en-US" sz="1200" u="none" strike="noStrike" dirty="0">
                          <a:effectLst/>
                        </a:rPr>
                        <a:t>元</a:t>
                      </a:r>
                      <a:endParaRPr lang="zh-CN" altLang="en-US"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37.15%</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3.00%</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a:effectLst/>
                        </a:rPr>
                        <a:t>1538.15</a:t>
                      </a:r>
                      <a:endParaRPr lang="en-US" altLang="zh-CN" sz="1200" b="0" i="0" u="none" strike="noStrike">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a:effectLst/>
                        </a:rPr>
                        <a:t>15.38</a:t>
                      </a:r>
                      <a:endParaRPr lang="en-US" altLang="zh-CN" sz="1200" b="0" i="0" u="none" strike="noStrike">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rowSpan="5">
                  <a:txBody>
                    <a:bodyPr/>
                    <a:lstStyle/>
                    <a:p>
                      <a:pPr algn="ctr" fontAlgn="ctr"/>
                      <a:r>
                        <a:rPr lang="en-US" altLang="zh-CN" sz="1200" u="none" strike="noStrike">
                          <a:effectLst/>
                        </a:rPr>
                        <a:t>802.73</a:t>
                      </a:r>
                      <a:endParaRPr lang="en-US" altLang="zh-CN" sz="1200" b="0" i="0" u="none" strike="noStrike">
                        <a:solidFill>
                          <a:srgbClr val="000000"/>
                        </a:solidFill>
                        <a:effectLst/>
                        <a:latin typeface="Calibri" panose="020F0502020204030204" pitchFamily="34" charset="0"/>
                        <a:ea typeface="等线" panose="02010600030101010101" pitchFamily="2" charset="-122"/>
                      </a:endParaRPr>
                    </a:p>
                  </a:txBody>
                  <a:tcPr marL="7620" marR="7620" marT="7620" marB="0" anchor="ctr">
                    <a:solidFill>
                      <a:schemeClr val="bg1">
                        <a:lumMod val="95000"/>
                      </a:schemeClr>
                    </a:solidFill>
                  </a:tcPr>
                </a:tc>
                <a:extLst>
                  <a:ext uri="{0D108BD9-81ED-4DB2-BD59-A6C34878D82A}">
                    <a16:rowId xmlns:a16="http://schemas.microsoft.com/office/drawing/2014/main" val="3143110524"/>
                  </a:ext>
                </a:extLst>
              </a:tr>
              <a:tr h="230835">
                <a:tc>
                  <a:txBody>
                    <a:bodyPr/>
                    <a:lstStyle/>
                    <a:p>
                      <a:pPr algn="l" fontAlgn="b"/>
                      <a:r>
                        <a:rPr lang="en-US" altLang="zh-CN" sz="1200" u="none" strike="noStrike" dirty="0">
                          <a:effectLst/>
                        </a:rPr>
                        <a:t>1000-2500</a:t>
                      </a:r>
                      <a:r>
                        <a:rPr lang="zh-CN" altLang="en-US" sz="1200" u="none" strike="noStrike" dirty="0">
                          <a:effectLst/>
                        </a:rPr>
                        <a:t>元</a:t>
                      </a:r>
                      <a:endParaRPr lang="zh-CN" altLang="en-US"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43.52%</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12.00%</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a:effectLst/>
                        </a:rPr>
                        <a:t>7207.31</a:t>
                      </a:r>
                      <a:endParaRPr lang="en-US" altLang="zh-CN" sz="1200" b="0" i="0" u="none" strike="noStrike">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a:effectLst/>
                        </a:rPr>
                        <a:t>252.26</a:t>
                      </a:r>
                      <a:endParaRPr lang="en-US" altLang="zh-CN" sz="1200" b="0" i="0" u="none" strike="noStrike">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vMerge="1">
                  <a:txBody>
                    <a:bodyPr/>
                    <a:lstStyle/>
                    <a:p>
                      <a:endParaRPr lang="zh-CN" altLang="en-US"/>
                    </a:p>
                  </a:txBody>
                  <a:tcPr/>
                </a:tc>
                <a:extLst>
                  <a:ext uri="{0D108BD9-81ED-4DB2-BD59-A6C34878D82A}">
                    <a16:rowId xmlns:a16="http://schemas.microsoft.com/office/drawing/2014/main" val="841981903"/>
                  </a:ext>
                </a:extLst>
              </a:tr>
              <a:tr h="214347">
                <a:tc>
                  <a:txBody>
                    <a:bodyPr/>
                    <a:lstStyle/>
                    <a:p>
                      <a:pPr algn="l" fontAlgn="b"/>
                      <a:r>
                        <a:rPr lang="en-US" altLang="zh-CN" sz="1200" u="none" strike="noStrike" dirty="0">
                          <a:effectLst/>
                        </a:rPr>
                        <a:t>2500-35000</a:t>
                      </a:r>
                      <a:r>
                        <a:rPr lang="zh-CN" altLang="en-US" sz="1200" u="none" strike="noStrike" dirty="0">
                          <a:effectLst/>
                        </a:rPr>
                        <a:t>元</a:t>
                      </a:r>
                      <a:endParaRPr lang="zh-CN" altLang="en-US"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8.92%</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20.00%</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2461.03</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a:effectLst/>
                        </a:rPr>
                        <a:t>147.66</a:t>
                      </a:r>
                      <a:endParaRPr lang="en-US" altLang="zh-CN" sz="1200" b="0" i="0" u="none" strike="noStrike">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vMerge="1">
                  <a:txBody>
                    <a:bodyPr/>
                    <a:lstStyle/>
                    <a:p>
                      <a:endParaRPr lang="zh-CN" altLang="en-US"/>
                    </a:p>
                  </a:txBody>
                  <a:tcPr/>
                </a:tc>
                <a:extLst>
                  <a:ext uri="{0D108BD9-81ED-4DB2-BD59-A6C34878D82A}">
                    <a16:rowId xmlns:a16="http://schemas.microsoft.com/office/drawing/2014/main" val="907687374"/>
                  </a:ext>
                </a:extLst>
              </a:tr>
              <a:tr h="305032">
                <a:tc>
                  <a:txBody>
                    <a:bodyPr/>
                    <a:lstStyle/>
                    <a:p>
                      <a:pPr algn="l" fontAlgn="b"/>
                      <a:r>
                        <a:rPr lang="en-US" altLang="zh-CN" sz="1200" u="none" strike="noStrike">
                          <a:effectLst/>
                        </a:rPr>
                        <a:t>3500-4500</a:t>
                      </a:r>
                      <a:endParaRPr lang="en-US" altLang="zh-CN" sz="1200" b="0" i="0" u="none" strike="noStrike">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5.50%</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25.00%</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1896.3</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151.7</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vMerge="1">
                  <a:txBody>
                    <a:bodyPr/>
                    <a:lstStyle/>
                    <a:p>
                      <a:endParaRPr lang="zh-CN" altLang="en-US"/>
                    </a:p>
                  </a:txBody>
                  <a:tcPr/>
                </a:tc>
                <a:extLst>
                  <a:ext uri="{0D108BD9-81ED-4DB2-BD59-A6C34878D82A}">
                    <a16:rowId xmlns:a16="http://schemas.microsoft.com/office/drawing/2014/main" val="3388181317"/>
                  </a:ext>
                </a:extLst>
              </a:tr>
              <a:tr h="230835">
                <a:tc>
                  <a:txBody>
                    <a:bodyPr/>
                    <a:lstStyle/>
                    <a:p>
                      <a:pPr algn="l" fontAlgn="b"/>
                      <a:r>
                        <a:rPr lang="en-US" altLang="zh-CN" sz="1200" u="none" strike="noStrike" dirty="0">
                          <a:effectLst/>
                        </a:rPr>
                        <a:t>4500</a:t>
                      </a:r>
                      <a:r>
                        <a:rPr lang="zh-CN" altLang="en-US" sz="1200" u="none" strike="noStrike" dirty="0">
                          <a:effectLst/>
                        </a:rPr>
                        <a:t>元以上</a:t>
                      </a:r>
                      <a:endParaRPr lang="zh-CN" altLang="en-US"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4.91%</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30.00%</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2357.3</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a:txBody>
                    <a:bodyPr/>
                    <a:lstStyle/>
                    <a:p>
                      <a:pPr algn="ctr" fontAlgn="b"/>
                      <a:r>
                        <a:rPr lang="en-US" altLang="zh-CN" sz="1200" u="none" strike="noStrike" dirty="0">
                          <a:effectLst/>
                        </a:rPr>
                        <a:t>235.73</a:t>
                      </a:r>
                      <a:endParaRPr lang="en-US" altLang="zh-CN" sz="1200" b="0" i="0" u="none" strike="noStrike" dirty="0">
                        <a:solidFill>
                          <a:srgbClr val="000000"/>
                        </a:solidFill>
                        <a:effectLst/>
                        <a:latin typeface="Calibri" panose="020F0502020204030204" pitchFamily="34" charset="0"/>
                        <a:ea typeface="等线" panose="02010600030101010101" pitchFamily="2" charset="-122"/>
                      </a:endParaRPr>
                    </a:p>
                  </a:txBody>
                  <a:tcPr marL="7620" marR="7620" marT="7620" marB="0" anchor="b">
                    <a:solidFill>
                      <a:schemeClr val="bg1">
                        <a:lumMod val="95000"/>
                      </a:schemeClr>
                    </a:solidFill>
                  </a:tcPr>
                </a:tc>
                <a:tc vMerge="1">
                  <a:txBody>
                    <a:bodyPr/>
                    <a:lstStyle/>
                    <a:p>
                      <a:endParaRPr lang="zh-CN" altLang="en-US"/>
                    </a:p>
                  </a:txBody>
                  <a:tcPr/>
                </a:tc>
                <a:extLst>
                  <a:ext uri="{0D108BD9-81ED-4DB2-BD59-A6C34878D82A}">
                    <a16:rowId xmlns:a16="http://schemas.microsoft.com/office/drawing/2014/main" val="2601974952"/>
                  </a:ext>
                </a:extLst>
              </a:tr>
            </a:tbl>
          </a:graphicData>
        </a:graphic>
      </p:graphicFrame>
      <p:sp>
        <p:nvSpPr>
          <p:cNvPr id="7" name="文本框 6">
            <a:extLst>
              <a:ext uri="{FF2B5EF4-FFF2-40B4-BE49-F238E27FC236}">
                <a16:creationId xmlns:a16="http://schemas.microsoft.com/office/drawing/2014/main" id="{965134B4-7E48-406F-AF8C-56364E0AE84C}"/>
              </a:ext>
            </a:extLst>
          </p:cNvPr>
          <p:cNvSpPr txBox="1"/>
          <p:nvPr/>
        </p:nvSpPr>
        <p:spPr>
          <a:xfrm>
            <a:off x="-68094" y="2371661"/>
            <a:ext cx="3793788" cy="338554"/>
          </a:xfrm>
          <a:prstGeom prst="rect">
            <a:avLst/>
          </a:prstGeom>
          <a:noFill/>
        </p:spPr>
        <p:txBody>
          <a:bodyPr wrap="square" rtlCol="0">
            <a:spAutoFit/>
          </a:bodyPr>
          <a:lstStyle/>
          <a:p>
            <a:r>
              <a:rPr lang="zh-CN" altLang="en-US" sz="1600" b="1" dirty="0">
                <a:latin typeface="Microsoft YaHei UI" panose="020B0503020204020204" pitchFamily="34" charset="-122"/>
                <a:ea typeface="Microsoft YaHei UI" panose="020B0503020204020204" pitchFamily="34" charset="-122"/>
              </a:rPr>
              <a:t>安卓</a:t>
            </a:r>
            <a:r>
              <a:rPr lang="en-US" altLang="zh-CN" sz="1600" b="1" dirty="0">
                <a:latin typeface="Microsoft YaHei UI" panose="020B0503020204020204" pitchFamily="34" charset="-122"/>
                <a:ea typeface="Microsoft YaHei UI" panose="020B0503020204020204" pitchFamily="34" charset="-122"/>
              </a:rPr>
              <a:t>TWS</a:t>
            </a:r>
            <a:r>
              <a:rPr lang="zh-CN" altLang="en-US" sz="1600" b="1" dirty="0">
                <a:latin typeface="Microsoft YaHei UI" panose="020B0503020204020204" pitchFamily="34" charset="-122"/>
                <a:ea typeface="Microsoft YaHei UI" panose="020B0503020204020204" pitchFamily="34" charset="-122"/>
              </a:rPr>
              <a:t>耳机市场规模测算</a:t>
            </a:r>
            <a:r>
              <a:rPr lang="en-US" altLang="zh-CN" sz="1600" b="1" dirty="0">
                <a:latin typeface="Microsoft YaHei UI" panose="020B0503020204020204" pitchFamily="34" charset="-122"/>
                <a:ea typeface="Microsoft YaHei UI" panose="020B0503020204020204" pitchFamily="34" charset="-122"/>
              </a:rPr>
              <a:t>----</a:t>
            </a:r>
            <a:r>
              <a:rPr lang="zh-CN" altLang="en-US" sz="1600" b="1" dirty="0">
                <a:latin typeface="Microsoft YaHei UI" panose="020B0503020204020204" pitchFamily="34" charset="-122"/>
                <a:ea typeface="Microsoft YaHei UI" panose="020B0503020204020204" pitchFamily="34" charset="-122"/>
              </a:rPr>
              <a:t>中性</a:t>
            </a:r>
          </a:p>
        </p:txBody>
      </p:sp>
      <p:sp>
        <p:nvSpPr>
          <p:cNvPr id="8" name="文本框 7">
            <a:extLst>
              <a:ext uri="{FF2B5EF4-FFF2-40B4-BE49-F238E27FC236}">
                <a16:creationId xmlns:a16="http://schemas.microsoft.com/office/drawing/2014/main" id="{4E8ACD3B-CFBE-4725-848B-14854A3AACDD}"/>
              </a:ext>
            </a:extLst>
          </p:cNvPr>
          <p:cNvSpPr txBox="1"/>
          <p:nvPr/>
        </p:nvSpPr>
        <p:spPr>
          <a:xfrm>
            <a:off x="-68094" y="4917280"/>
            <a:ext cx="4066162" cy="338554"/>
          </a:xfrm>
          <a:prstGeom prst="rect">
            <a:avLst/>
          </a:prstGeom>
          <a:noFill/>
        </p:spPr>
        <p:txBody>
          <a:bodyPr wrap="square" rtlCol="0">
            <a:spAutoFit/>
          </a:bodyPr>
          <a:lstStyle/>
          <a:p>
            <a:r>
              <a:rPr lang="en-US" altLang="zh-CN" sz="1600" b="1" dirty="0">
                <a:latin typeface="Microsoft YaHei UI" panose="020B0503020204020204" pitchFamily="34" charset="-122"/>
                <a:ea typeface="Microsoft YaHei UI" panose="020B0503020204020204" pitchFamily="34" charset="-122"/>
              </a:rPr>
              <a:t>2022</a:t>
            </a:r>
            <a:r>
              <a:rPr lang="zh-CN" altLang="en-US" sz="1600" b="1" dirty="0">
                <a:latin typeface="Microsoft YaHei UI" panose="020B0503020204020204" pitchFamily="34" charset="-122"/>
                <a:ea typeface="Microsoft YaHei UI" panose="020B0503020204020204" pitchFamily="34" charset="-122"/>
              </a:rPr>
              <a:t>年苹果</a:t>
            </a:r>
            <a:r>
              <a:rPr lang="en-US" altLang="zh-CN" sz="1600" b="1" dirty="0">
                <a:latin typeface="Microsoft YaHei UI" panose="020B0503020204020204" pitchFamily="34" charset="-122"/>
                <a:ea typeface="Microsoft YaHei UI" panose="020B0503020204020204" pitchFamily="34" charset="-122"/>
              </a:rPr>
              <a:t>+</a:t>
            </a:r>
            <a:r>
              <a:rPr lang="zh-CN" altLang="en-US" sz="1600" b="1" dirty="0">
                <a:latin typeface="Microsoft YaHei UI" panose="020B0503020204020204" pitchFamily="34" charset="-122"/>
                <a:ea typeface="Microsoft YaHei UI" panose="020B0503020204020204" pitchFamily="34" charset="-122"/>
              </a:rPr>
              <a:t>安卓</a:t>
            </a:r>
            <a:r>
              <a:rPr lang="en-US" altLang="zh-CN" sz="1600" b="1" dirty="0">
                <a:latin typeface="Microsoft YaHei UI" panose="020B0503020204020204" pitchFamily="34" charset="-122"/>
                <a:ea typeface="Microsoft YaHei UI" panose="020B0503020204020204" pitchFamily="34" charset="-122"/>
              </a:rPr>
              <a:t>TWS</a:t>
            </a:r>
            <a:r>
              <a:rPr lang="zh-CN" altLang="en-US" sz="1600" b="1" dirty="0">
                <a:latin typeface="Microsoft YaHei UI" panose="020B0503020204020204" pitchFamily="34" charset="-122"/>
                <a:ea typeface="Microsoft YaHei UI" panose="020B0503020204020204" pitchFamily="34" charset="-122"/>
              </a:rPr>
              <a:t>耳机市场规模测算</a:t>
            </a:r>
          </a:p>
        </p:txBody>
      </p:sp>
      <p:pic>
        <p:nvPicPr>
          <p:cNvPr id="11" name="图片 10">
            <a:extLst>
              <a:ext uri="{FF2B5EF4-FFF2-40B4-BE49-F238E27FC236}">
                <a16:creationId xmlns:a16="http://schemas.microsoft.com/office/drawing/2014/main" id="{254E0D85-CE99-418D-AAE5-2E484A8C2944}"/>
              </a:ext>
            </a:extLst>
          </p:cNvPr>
          <p:cNvPicPr>
            <a:picLocks noChangeAspect="1"/>
          </p:cNvPicPr>
          <p:nvPr/>
        </p:nvPicPr>
        <p:blipFill>
          <a:blip r:embed="rId4"/>
          <a:stretch>
            <a:fillRect/>
          </a:stretch>
        </p:blipFill>
        <p:spPr>
          <a:xfrm>
            <a:off x="38910" y="5428702"/>
            <a:ext cx="10457233" cy="784830"/>
          </a:xfrm>
          <a:prstGeom prst="rect">
            <a:avLst/>
          </a:prstGeom>
        </p:spPr>
      </p:pic>
      <p:sp>
        <p:nvSpPr>
          <p:cNvPr id="12" name="文本框 11">
            <a:extLst>
              <a:ext uri="{FF2B5EF4-FFF2-40B4-BE49-F238E27FC236}">
                <a16:creationId xmlns:a16="http://schemas.microsoft.com/office/drawing/2014/main" id="{24B00007-02F1-43FF-AE47-5F5852C01E7F}"/>
              </a:ext>
            </a:extLst>
          </p:cNvPr>
          <p:cNvSpPr txBox="1"/>
          <p:nvPr/>
        </p:nvSpPr>
        <p:spPr>
          <a:xfrm>
            <a:off x="3044756" y="83926"/>
            <a:ext cx="5233481" cy="523220"/>
          </a:xfrm>
          <a:prstGeom prst="rect">
            <a:avLst/>
          </a:prstGeom>
          <a:noFill/>
        </p:spPr>
        <p:txBody>
          <a:bodyPr wrap="square" rtlCol="0">
            <a:spAutoFit/>
          </a:bodyPr>
          <a:lstStyle/>
          <a:p>
            <a:r>
              <a:rPr lang="zh-CN" altLang="en-US" sz="2800" b="1" dirty="0">
                <a:solidFill>
                  <a:srgbClr val="C00000"/>
                </a:solidFill>
                <a:latin typeface="Microsoft YaHei UI" panose="020B0503020204020204" pitchFamily="34" charset="-122"/>
                <a:ea typeface="Microsoft YaHei UI" panose="020B0503020204020204" pitchFamily="34" charset="-122"/>
              </a:rPr>
              <a:t>从手机市场分析</a:t>
            </a:r>
            <a:r>
              <a:rPr lang="en-US" altLang="zh-CN" sz="2800" b="1" dirty="0">
                <a:solidFill>
                  <a:srgbClr val="C00000"/>
                </a:solidFill>
                <a:latin typeface="Microsoft YaHei UI" panose="020B0503020204020204" pitchFamily="34" charset="-122"/>
                <a:ea typeface="Microsoft YaHei UI" panose="020B0503020204020204" pitchFamily="34" charset="-122"/>
              </a:rPr>
              <a:t>TWS</a:t>
            </a:r>
            <a:r>
              <a:rPr lang="zh-CN" altLang="en-US" sz="2800" b="1" dirty="0">
                <a:solidFill>
                  <a:srgbClr val="C00000"/>
                </a:solidFill>
                <a:latin typeface="Microsoft YaHei UI" panose="020B0503020204020204" pitchFamily="34" charset="-122"/>
                <a:ea typeface="Microsoft YaHei UI" panose="020B0503020204020204" pitchFamily="34" charset="-122"/>
              </a:rPr>
              <a:t>耳机规模</a:t>
            </a:r>
          </a:p>
        </p:txBody>
      </p:sp>
      <p:sp>
        <p:nvSpPr>
          <p:cNvPr id="2" name="文本框 1">
            <a:extLst>
              <a:ext uri="{FF2B5EF4-FFF2-40B4-BE49-F238E27FC236}">
                <a16:creationId xmlns:a16="http://schemas.microsoft.com/office/drawing/2014/main" id="{FDE58D99-9C6C-4D55-B976-93A83F294EA6}"/>
              </a:ext>
            </a:extLst>
          </p:cNvPr>
          <p:cNvSpPr txBox="1"/>
          <p:nvPr/>
        </p:nvSpPr>
        <p:spPr>
          <a:xfrm>
            <a:off x="10331778" y="6611778"/>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本数据来自微信公众号“满天芯”</a:t>
            </a:r>
          </a:p>
        </p:txBody>
      </p:sp>
    </p:spTree>
    <p:extLst>
      <p:ext uri="{BB962C8B-B14F-4D97-AF65-F5344CB8AC3E}">
        <p14:creationId xmlns:p14="http://schemas.microsoft.com/office/powerpoint/2010/main" val="1015361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0410132B-B2EC-4D85-A6D2-C6F81B444FB4}"/>
              </a:ext>
            </a:extLst>
          </p:cNvPr>
          <p:cNvSpPr txBox="1"/>
          <p:nvPr/>
        </p:nvSpPr>
        <p:spPr>
          <a:xfrm>
            <a:off x="243192" y="1466246"/>
            <a:ext cx="8441177" cy="3477875"/>
          </a:xfrm>
          <a:prstGeom prst="rect">
            <a:avLst/>
          </a:prstGeom>
          <a:noFill/>
        </p:spPr>
        <p:txBody>
          <a:bodyPr wrap="square">
            <a:spAutoFit/>
          </a:bodyPr>
          <a:lstStyle/>
          <a:p>
            <a:pPr algn="just">
              <a:spcAft>
                <a:spcPts val="0"/>
              </a:spcAft>
            </a:pPr>
            <a:r>
              <a:rPr lang="zh-CN" altLang="zh-CN" sz="2000" b="1" kern="100" spc="150" dirty="0">
                <a:solidFill>
                  <a:srgbClr val="002060"/>
                </a:solidFill>
                <a:effectLst/>
                <a:latin typeface="Microsoft YaHei UI" panose="020B0503020204020204" pitchFamily="34" charset="-122"/>
                <a:ea typeface="Microsoft YaHei UI" panose="020B0503020204020204" pitchFamily="34" charset="-122"/>
                <a:cs typeface="Times New Roman" panose="02020603050405020304" pitchFamily="18" charset="0"/>
              </a:rPr>
              <a:t>与传统耳机相比，</a:t>
            </a:r>
            <a:r>
              <a:rPr lang="en-US" altLang="zh-CN" sz="2000" b="1" kern="100" spc="150" dirty="0">
                <a:solidFill>
                  <a:srgbClr val="002060"/>
                </a:solidFill>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sz="2000" b="1" kern="100" spc="150" dirty="0">
                <a:solidFill>
                  <a:srgbClr val="002060"/>
                </a:solidFill>
                <a:effectLst/>
                <a:latin typeface="Microsoft YaHei UI" panose="020B0503020204020204" pitchFamily="34" charset="-122"/>
                <a:ea typeface="Microsoft YaHei UI" panose="020B0503020204020204" pitchFamily="34" charset="-122"/>
                <a:cs typeface="Times New Roman" panose="02020603050405020304" pitchFamily="18" charset="0"/>
              </a:rPr>
              <a:t>无线耳机具有以下几个优点：</a:t>
            </a:r>
            <a:endParaRPr lang="en-US" altLang="zh-CN" sz="2000" b="1" kern="100" spc="150" dirty="0">
              <a:solidFill>
                <a:srgbClr val="002060"/>
              </a:solidFill>
              <a:effectLst/>
              <a:latin typeface="Microsoft YaHei UI" panose="020B0503020204020204" pitchFamily="34" charset="-122"/>
              <a:ea typeface="Microsoft YaHei UI" panose="020B0503020204020204" pitchFamily="34" charset="-122"/>
              <a:cs typeface="Times New Roman" panose="02020603050405020304" pitchFamily="18" charset="0"/>
            </a:endParaRPr>
          </a:p>
          <a:p>
            <a:pPr algn="just">
              <a:spcAft>
                <a:spcPts val="0"/>
              </a:spcAft>
            </a:pPr>
            <a:endParaRPr lang="zh-CN" altLang="zh-CN" sz="2000" b="1" kern="100" dirty="0">
              <a:solidFill>
                <a:srgbClr val="002060"/>
              </a:solidFill>
              <a:effectLst/>
              <a:latin typeface="Microsoft YaHei UI" panose="020B0503020204020204" pitchFamily="34" charset="-122"/>
              <a:ea typeface="Microsoft YaHei UI" panose="020B0503020204020204" pitchFamily="34" charset="-122"/>
              <a:cs typeface="Times New Roman" panose="02020603050405020304" pitchFamily="18" charset="0"/>
            </a:endParaRPr>
          </a:p>
          <a:p>
            <a:pPr algn="just">
              <a:spcAft>
                <a:spcPts val="0"/>
              </a:spcAft>
            </a:pPr>
            <a:r>
              <a:rPr lang="en-US" altLang="zh-CN" sz="2000" b="1" spc="150"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rPr>
              <a:t>l  </a:t>
            </a:r>
            <a:r>
              <a:rPr lang="zh-CN" altLang="zh-CN" sz="2000" b="1" spc="150"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rPr>
              <a:t>采用无线结构设计，摒弃有线烦恼，运动携带更方便。</a:t>
            </a:r>
            <a:endParaRPr lang="en-US" altLang="zh-CN" sz="2000" b="1" spc="150"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spcAft>
                <a:spcPts val="0"/>
              </a:spcAft>
            </a:pPr>
            <a:endParaRPr lang="zh-CN" altLang="zh-CN" sz="2000" b="1"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spcAft>
                <a:spcPts val="0"/>
              </a:spcAft>
            </a:pPr>
            <a:r>
              <a:rPr lang="en-US" altLang="zh-CN" sz="2000" b="1" spc="150"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rPr>
              <a:t>l  </a:t>
            </a:r>
            <a:r>
              <a:rPr lang="zh-CN" altLang="zh-CN" sz="2000" b="1" spc="150"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rPr>
              <a:t>实现无线立体声，提升音质效果，连接稳定。</a:t>
            </a:r>
            <a:endParaRPr lang="en-US" altLang="zh-CN" sz="2000" b="1" spc="150"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spcAft>
                <a:spcPts val="0"/>
              </a:spcAft>
            </a:pPr>
            <a:endParaRPr lang="zh-CN" altLang="zh-CN" sz="2000" b="1"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spcAft>
                <a:spcPts val="0"/>
              </a:spcAft>
            </a:pPr>
            <a:r>
              <a:rPr lang="en-US" altLang="zh-CN" sz="2000" b="1" spc="75"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rPr>
              <a:t>l  </a:t>
            </a:r>
            <a:r>
              <a:rPr lang="zh-CN" altLang="zh-CN" sz="2000" b="1" spc="75"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rPr>
              <a:t>续航能力得到提升。</a:t>
            </a:r>
            <a:endParaRPr lang="en-US" altLang="zh-CN" sz="2000" b="1" spc="75"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spcAft>
                <a:spcPts val="0"/>
              </a:spcAft>
            </a:pPr>
            <a:endParaRPr lang="zh-CN" altLang="zh-CN" sz="2000" b="1"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spcAft>
                <a:spcPts val="0"/>
              </a:spcAft>
            </a:pPr>
            <a:r>
              <a:rPr lang="en-US" altLang="zh-CN" sz="2000" b="1" spc="150"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rPr>
              <a:t>l  </a:t>
            </a:r>
            <a:r>
              <a:rPr lang="zh-CN" altLang="zh-CN" sz="2000" b="1" spc="150"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rPr>
              <a:t>耳机内采用多重传感器，人工智能助手和智能家居的便捷入口</a:t>
            </a:r>
            <a:r>
              <a:rPr lang="zh-CN" altLang="en-US" sz="2000" b="1" spc="150" dirty="0">
                <a:solidFill>
                  <a:srgbClr val="002060"/>
                </a:solidFill>
                <a:latin typeface="Microsoft YaHei UI" panose="020B0503020204020204" pitchFamily="34" charset="-122"/>
                <a:ea typeface="Microsoft YaHei UI" panose="020B0503020204020204" pitchFamily="34" charset="-122"/>
                <a:cs typeface="宋体" panose="02010600030101010101" pitchFamily="2" charset="-122"/>
              </a:rPr>
              <a:t>。</a:t>
            </a:r>
            <a:endParaRPr lang="en-US" altLang="zh-CN" sz="2000" b="1" spc="150" dirty="0">
              <a:solidFill>
                <a:srgbClr val="002060"/>
              </a:solidFill>
              <a:latin typeface="Microsoft YaHei UI" panose="020B0503020204020204" pitchFamily="34" charset="-122"/>
              <a:ea typeface="Microsoft YaHei UI" panose="020B0503020204020204" pitchFamily="34" charset="-122"/>
              <a:cs typeface="宋体" panose="02010600030101010101" pitchFamily="2" charset="-122"/>
            </a:endParaRPr>
          </a:p>
          <a:p>
            <a:pPr algn="just">
              <a:spcAft>
                <a:spcPts val="0"/>
              </a:spcAft>
            </a:pPr>
            <a:endParaRPr lang="zh-CN" altLang="zh-CN" sz="2000" b="1" dirty="0">
              <a:solidFill>
                <a:srgbClr val="002060"/>
              </a:solidFill>
              <a:effectLst/>
              <a:latin typeface="Microsoft YaHei UI" panose="020B0503020204020204" pitchFamily="34" charset="-122"/>
              <a:ea typeface="Microsoft YaHei UI" panose="020B0503020204020204" pitchFamily="34" charset="-122"/>
              <a:cs typeface="宋体" panose="02010600030101010101" pitchFamily="2" charset="-122"/>
            </a:endParaRPr>
          </a:p>
          <a:p>
            <a:r>
              <a:rPr lang="en-US" altLang="zh-CN" sz="2000" b="1" spc="150" dirty="0">
                <a:solidFill>
                  <a:srgbClr val="002060"/>
                </a:solidFill>
                <a:effectLst/>
                <a:latin typeface="Microsoft YaHei UI" panose="020B0503020204020204" pitchFamily="34" charset="-122"/>
                <a:ea typeface="Microsoft YaHei UI" panose="020B0503020204020204" pitchFamily="34" charset="-122"/>
                <a:cs typeface="Times New Roman" panose="02020603050405020304" pitchFamily="18" charset="0"/>
              </a:rPr>
              <a:t>l  </a:t>
            </a:r>
            <a:r>
              <a:rPr lang="en-US" altLang="zh-CN" sz="2000" b="1" spc="150" dirty="0" err="1">
                <a:solidFill>
                  <a:srgbClr val="002060"/>
                </a:solidFill>
                <a:effectLst/>
                <a:latin typeface="Microsoft YaHei UI" panose="020B0503020204020204" pitchFamily="34" charset="-122"/>
                <a:ea typeface="Microsoft YaHei UI" panose="020B0503020204020204" pitchFamily="34" charset="-122"/>
                <a:cs typeface="Times New Roman" panose="02020603050405020304" pitchFamily="18" charset="0"/>
              </a:rPr>
              <a:t>使用方式多样，既可独自使用，又可分享</a:t>
            </a:r>
            <a:endParaRPr lang="zh-CN" altLang="en-US" sz="2000" b="1" dirty="0">
              <a:solidFill>
                <a:srgbClr val="002060"/>
              </a:solidFill>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6E6DCFE1-A4E0-4829-B97A-996F0D972553}"/>
              </a:ext>
            </a:extLst>
          </p:cNvPr>
          <p:cNvSpPr txBox="1"/>
          <p:nvPr/>
        </p:nvSpPr>
        <p:spPr>
          <a:xfrm>
            <a:off x="243192" y="237172"/>
            <a:ext cx="7607029" cy="523220"/>
          </a:xfrm>
          <a:prstGeom prst="rect">
            <a:avLst/>
          </a:prstGeom>
          <a:noFill/>
        </p:spPr>
        <p:txBody>
          <a:bodyPr wrap="square" rtlCol="0">
            <a:spAutoFit/>
          </a:bodyPr>
          <a:lstStyle/>
          <a:p>
            <a:r>
              <a:rPr lang="zh-CN" altLang="zh-CN" sz="2800" kern="100" spc="150" dirty="0">
                <a:solidFill>
                  <a:srgbClr val="C0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那么为何无线蓝牙耳机可以迅速引爆市场呢</a:t>
            </a:r>
            <a:r>
              <a:rPr lang="en-US" altLang="zh-CN" sz="2800" kern="100" spc="150" dirty="0">
                <a:solidFill>
                  <a:srgbClr val="C0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a:t>
            </a:r>
            <a:endParaRPr lang="zh-CN" altLang="en-US" sz="2800" dirty="0">
              <a:solidFill>
                <a:srgbClr val="C00000"/>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34113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C0E0F371-AF10-46D1-A5CA-47FB76DBF245}"/>
              </a:ext>
            </a:extLst>
          </p:cNvPr>
          <p:cNvSpPr txBox="1"/>
          <p:nvPr/>
        </p:nvSpPr>
        <p:spPr>
          <a:xfrm>
            <a:off x="1441324" y="285994"/>
            <a:ext cx="7497592" cy="523220"/>
          </a:xfrm>
          <a:prstGeom prst="rect">
            <a:avLst/>
          </a:prstGeom>
          <a:noFill/>
        </p:spPr>
        <p:txBody>
          <a:bodyPr wrap="square">
            <a:spAutoFit/>
          </a:bodyPr>
          <a:lstStyle/>
          <a:p>
            <a:pPr algn="just">
              <a:spcAft>
                <a:spcPts val="0"/>
              </a:spcAft>
            </a:pPr>
            <a:r>
              <a:rPr lang="zh-CN" altLang="zh-CN" sz="2800" b="1" spc="4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蓝牙</a:t>
            </a:r>
            <a:r>
              <a:rPr lang="en-US" altLang="zh-CN" sz="2800" b="1" spc="4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5.0</a:t>
            </a:r>
            <a:r>
              <a:rPr lang="zh-CN" altLang="zh-CN" sz="2800" b="1" spc="4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和智能手机无孔化助推</a:t>
            </a:r>
            <a:r>
              <a:rPr lang="en-US" altLang="zh-CN" sz="2800" b="1" spc="4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2800" b="1" spc="4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耳机发展</a:t>
            </a:r>
            <a:endParaRPr lang="zh-CN" altLang="zh-CN" sz="280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endParaRPr>
          </a:p>
        </p:txBody>
      </p:sp>
      <p:graphicFrame>
        <p:nvGraphicFramePr>
          <p:cNvPr id="6" name="表格 5">
            <a:extLst>
              <a:ext uri="{FF2B5EF4-FFF2-40B4-BE49-F238E27FC236}">
                <a16:creationId xmlns:a16="http://schemas.microsoft.com/office/drawing/2014/main" id="{FC7553ED-54DC-4D34-A0B4-E45456FFC9A2}"/>
              </a:ext>
            </a:extLst>
          </p:cNvPr>
          <p:cNvGraphicFramePr>
            <a:graphicFrameLocks noGrp="1"/>
          </p:cNvGraphicFramePr>
          <p:nvPr>
            <p:extLst>
              <p:ext uri="{D42A27DB-BD31-4B8C-83A1-F6EECF244321}">
                <p14:modId xmlns:p14="http://schemas.microsoft.com/office/powerpoint/2010/main" val="1778475208"/>
              </p:ext>
            </p:extLst>
          </p:nvPr>
        </p:nvGraphicFramePr>
        <p:xfrm>
          <a:off x="976190" y="1673310"/>
          <a:ext cx="8607360" cy="2581693"/>
        </p:xfrm>
        <a:graphic>
          <a:graphicData uri="http://schemas.openxmlformats.org/drawingml/2006/table">
            <a:tbl>
              <a:tblPr/>
              <a:tblGrid>
                <a:gridCol w="1302326">
                  <a:extLst>
                    <a:ext uri="{9D8B030D-6E8A-4147-A177-3AD203B41FA5}">
                      <a16:colId xmlns:a16="http://schemas.microsoft.com/office/drawing/2014/main" val="2376880794"/>
                    </a:ext>
                  </a:extLst>
                </a:gridCol>
                <a:gridCol w="7305034">
                  <a:extLst>
                    <a:ext uri="{9D8B030D-6E8A-4147-A177-3AD203B41FA5}">
                      <a16:colId xmlns:a16="http://schemas.microsoft.com/office/drawing/2014/main" val="144292386"/>
                    </a:ext>
                  </a:extLst>
                </a:gridCol>
              </a:tblGrid>
              <a:tr h="455319">
                <a:tc>
                  <a:txBody>
                    <a:bodyPr/>
                    <a:lstStyle/>
                    <a:p>
                      <a:pPr algn="ctr" fontAlgn="b"/>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性能 </a:t>
                      </a:r>
                    </a:p>
                  </a:txBody>
                  <a:tcPr marL="6858" marR="6858" marT="6858" marB="0" anchor="b">
                    <a:lnL>
                      <a:noFill/>
                    </a:lnL>
                    <a:lnR w="6350" cap="flat" cmpd="sng" algn="ctr">
                      <a:solidFill>
                        <a:srgbClr val="FFFFFF"/>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5B9BD5"/>
                    </a:solidFill>
                  </a:tcPr>
                </a:tc>
                <a:tc>
                  <a:txBody>
                    <a:bodyPr/>
                    <a:lstStyle/>
                    <a:p>
                      <a:pPr algn="ctr" fontAlgn="b"/>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具体分祈</a:t>
                      </a:r>
                    </a:p>
                  </a:txBody>
                  <a:tcPr marL="6858" marR="6858" marT="6858" marB="0" anchor="b">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415086524"/>
                  </a:ext>
                </a:extLst>
              </a:tr>
              <a:tr h="1041158">
                <a:tc>
                  <a:txBody>
                    <a:bodyPr/>
                    <a:lstStyle/>
                    <a:p>
                      <a:pPr algn="ctr" fontAlgn="b"/>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传输能力</a:t>
                      </a:r>
                    </a:p>
                  </a:txBody>
                  <a:tcPr marL="6858" marR="6858" marT="685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lnSpc>
                          <a:spcPct val="150000"/>
                        </a:lnSpc>
                      </a:pP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蓝牙</a:t>
                      </a:r>
                      <a:r>
                        <a:rPr lang="en-US" altLang="zh-CN" sz="1600" b="1" i="0" u="none" strike="noStrike" dirty="0">
                          <a:solidFill>
                            <a:srgbClr val="000000"/>
                          </a:solidFill>
                          <a:effectLst/>
                          <a:latin typeface="微软雅黑" panose="020B0503020204020204" pitchFamily="34" charset="-122"/>
                          <a:ea typeface="微软雅黑" panose="020B0503020204020204" pitchFamily="34" charset="-122"/>
                        </a:rPr>
                        <a:t>5.0</a:t>
                      </a: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在低功耗模式下具备更快更远的传输能力，传输速率是蓝牙</a:t>
                      </a:r>
                      <a:b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br>
                      <a:r>
                        <a:rPr lang="en-US" altLang="zh-CN" sz="1600" b="1" i="0" u="none" strike="noStrike" dirty="0">
                          <a:solidFill>
                            <a:srgbClr val="000000"/>
                          </a:solidFill>
                          <a:effectLst/>
                          <a:latin typeface="微软雅黑" panose="020B0503020204020204" pitchFamily="34" charset="-122"/>
                          <a:ea typeface="微软雅黑" panose="020B0503020204020204" pitchFamily="34" charset="-122"/>
                        </a:rPr>
                        <a:t>4.2</a:t>
                      </a: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的两倍，有效传输距离是蓝牙</a:t>
                      </a:r>
                      <a:r>
                        <a:rPr lang="en-US" altLang="zh-CN" sz="1600" b="1" i="0" u="none" strike="noStrike" dirty="0">
                          <a:solidFill>
                            <a:srgbClr val="000000"/>
                          </a:solidFill>
                          <a:effectLst/>
                          <a:latin typeface="微软雅黑" panose="020B0503020204020204" pitchFamily="34" charset="-122"/>
                          <a:ea typeface="微软雅黑" panose="020B0503020204020204" pitchFamily="34" charset="-122"/>
                        </a:rPr>
                        <a:t>4.2</a:t>
                      </a: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的四倍，数据包容虽是蓝牙</a:t>
                      </a:r>
                      <a:r>
                        <a:rPr lang="en-US" altLang="zh-CN" sz="1600" b="1" i="0" u="none" strike="noStrike" dirty="0">
                          <a:solidFill>
                            <a:srgbClr val="000000"/>
                          </a:solidFill>
                          <a:effectLst/>
                          <a:latin typeface="微软雅黑" panose="020B0503020204020204" pitchFamily="34" charset="-122"/>
                          <a:ea typeface="微软雅黑" panose="020B0503020204020204" pitchFamily="34" charset="-122"/>
                        </a:rPr>
                        <a:t>4.2</a:t>
                      </a: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的八倍。</a:t>
                      </a:r>
                    </a:p>
                  </a:txBody>
                  <a:tcPr marL="6858" marR="6858" marT="6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009075837"/>
                  </a:ext>
                </a:extLst>
              </a:tr>
              <a:tr h="542608">
                <a:tc>
                  <a:txBody>
                    <a:bodyPr/>
                    <a:lstStyle/>
                    <a:p>
                      <a:pPr algn="ctr" fontAlgn="b"/>
                      <a:r>
                        <a:rPr lang="zh-CN" altLang="en-US" sz="1600" b="1" i="0" u="none" strike="noStrike">
                          <a:solidFill>
                            <a:srgbClr val="000000"/>
                          </a:solidFill>
                          <a:effectLst/>
                          <a:latin typeface="微软雅黑" panose="020B0503020204020204" pitchFamily="34" charset="-122"/>
                          <a:ea typeface="微软雅黑" panose="020B0503020204020204" pitchFamily="34" charset="-122"/>
                        </a:rPr>
                        <a:t>室内导航</a:t>
                      </a:r>
                    </a:p>
                  </a:txBody>
                  <a:tcPr marL="6858" marR="6858" marT="685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支持室内定位导航功能，结合</a:t>
                      </a:r>
                      <a:r>
                        <a:rPr lang="en-US" altLang="zh-CN" sz="1600" b="1" i="0" u="none" strike="noStrike" dirty="0" err="1">
                          <a:solidFill>
                            <a:srgbClr val="000000"/>
                          </a:solidFill>
                          <a:effectLst/>
                          <a:latin typeface="微软雅黑" panose="020B0503020204020204" pitchFamily="34" charset="-122"/>
                          <a:ea typeface="微软雅黑" panose="020B0503020204020204" pitchFamily="34" charset="-122"/>
                        </a:rPr>
                        <a:t>WiFi</a:t>
                      </a: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可以实现精度小于</a:t>
                      </a:r>
                      <a:r>
                        <a:rPr lang="en-US" altLang="zh-CN" sz="1600" b="1" i="0" u="none" strike="noStrike" dirty="0">
                          <a:solidFill>
                            <a:srgbClr val="000000"/>
                          </a:solidFill>
                          <a:effectLst/>
                          <a:latin typeface="微软雅黑" panose="020B0503020204020204" pitchFamily="34" charset="-122"/>
                          <a:ea typeface="微软雅黑" panose="020B0503020204020204" pitchFamily="34" charset="-122"/>
                        </a:rPr>
                        <a:t>1</a:t>
                      </a: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米的室内定位。</a:t>
                      </a:r>
                    </a:p>
                  </a:txBody>
                  <a:tcPr marL="6858" marR="6858" marT="6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185987607"/>
                  </a:ext>
                </a:extLst>
              </a:tr>
              <a:tr h="542608">
                <a:tc>
                  <a:txBody>
                    <a:bodyPr/>
                    <a:lstStyle/>
                    <a:p>
                      <a:pPr algn="ctr" fontAlgn="b"/>
                      <a:r>
                        <a:rPr lang="zh-CN" altLang="en-US" sz="1600" b="1" i="0" u="none" strike="noStrike">
                          <a:solidFill>
                            <a:srgbClr val="000000"/>
                          </a:solidFill>
                          <a:effectLst/>
                          <a:latin typeface="微软雅黑" panose="020B0503020204020204" pitchFamily="34" charset="-122"/>
                          <a:ea typeface="微软雅黑" panose="020B0503020204020204" pitchFamily="34" charset="-122"/>
                        </a:rPr>
                        <a:t>智能家居</a:t>
                      </a:r>
                    </a:p>
                  </a:txBody>
                  <a:tcPr marL="6858" marR="6858" marT="6858"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针对</a:t>
                      </a:r>
                      <a:r>
                        <a:rPr lang="en-US" altLang="zh-CN" sz="1600" b="1" i="0" u="none" strike="noStrike" dirty="0" err="1">
                          <a:solidFill>
                            <a:srgbClr val="000000"/>
                          </a:solidFill>
                          <a:effectLst/>
                          <a:latin typeface="微软雅黑" panose="020B0503020204020204" pitchFamily="34" charset="-122"/>
                          <a:ea typeface="微软雅黑" panose="020B0503020204020204" pitchFamily="34" charset="-122"/>
                        </a:rPr>
                        <a:t>loT</a:t>
                      </a: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rPr>
                        <a:t>物联网进行底层优化，力求以更低的功耗和更高的性能为智能家居服务。</a:t>
                      </a:r>
                    </a:p>
                  </a:txBody>
                  <a:tcPr marL="6858" marR="6858" marT="68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334187455"/>
                  </a:ext>
                </a:extLst>
              </a:tr>
            </a:tbl>
          </a:graphicData>
        </a:graphic>
      </p:graphicFrame>
      <p:sp>
        <p:nvSpPr>
          <p:cNvPr id="10" name="文本框 9">
            <a:extLst>
              <a:ext uri="{FF2B5EF4-FFF2-40B4-BE49-F238E27FC236}">
                <a16:creationId xmlns:a16="http://schemas.microsoft.com/office/drawing/2014/main" id="{EE8FB016-4087-4D8A-B768-2778068487A4}"/>
              </a:ext>
            </a:extLst>
          </p:cNvPr>
          <p:cNvSpPr txBox="1"/>
          <p:nvPr/>
        </p:nvSpPr>
        <p:spPr>
          <a:xfrm>
            <a:off x="1441323" y="5119099"/>
            <a:ext cx="7497593" cy="369332"/>
          </a:xfrm>
          <a:prstGeom prst="rect">
            <a:avLst/>
          </a:prstGeom>
          <a:noFill/>
        </p:spPr>
        <p:txBody>
          <a:bodyPr wrap="square">
            <a:spAutoFit/>
          </a:bodyPr>
          <a:lstStyle/>
          <a:p>
            <a:r>
              <a:rPr lang="zh-CN" altLang="zh-CN" b="1" spc="40" dirty="0">
                <a:solidFill>
                  <a:srgbClr val="333333"/>
                </a:solidFill>
                <a:effectLst/>
                <a:latin typeface="Microsoft YaHei UI" panose="020B0503020204020204" pitchFamily="34" charset="-122"/>
                <a:ea typeface="Microsoft YaHei UI" panose="020B0503020204020204" pitchFamily="34" charset="-122"/>
                <a:cs typeface="Times New Roman" panose="02020603050405020304" pitchFamily="18" charset="0"/>
              </a:rPr>
              <a:t>蓝牙</a:t>
            </a:r>
            <a:r>
              <a:rPr lang="en-US" altLang="zh-CN" b="1" spc="40" dirty="0">
                <a:solidFill>
                  <a:srgbClr val="333333"/>
                </a:solidFill>
                <a:effectLst/>
                <a:latin typeface="Microsoft YaHei UI" panose="020B0503020204020204" pitchFamily="34" charset="-122"/>
                <a:ea typeface="Microsoft YaHei UI" panose="020B0503020204020204" pitchFamily="34" charset="-122"/>
                <a:cs typeface="Times New Roman" panose="02020603050405020304" pitchFamily="18" charset="0"/>
              </a:rPr>
              <a:t>5.0</a:t>
            </a:r>
            <a:r>
              <a:rPr lang="zh-CN" altLang="zh-CN" b="1" spc="40" dirty="0">
                <a:solidFill>
                  <a:srgbClr val="333333"/>
                </a:solidFill>
                <a:effectLst/>
                <a:latin typeface="Microsoft YaHei UI" panose="020B0503020204020204" pitchFamily="34" charset="-122"/>
                <a:ea typeface="Microsoft YaHei UI" panose="020B0503020204020204" pitchFamily="34" charset="-122"/>
                <a:cs typeface="Times New Roman" panose="02020603050405020304" pitchFamily="18" charset="0"/>
              </a:rPr>
              <a:t>的高传输带宽也让</a:t>
            </a:r>
            <a:r>
              <a:rPr lang="en-US" altLang="zh-CN" b="1" spc="40" dirty="0">
                <a:solidFill>
                  <a:srgbClr val="333333"/>
                </a:solidFill>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b="1" spc="40" dirty="0">
                <a:solidFill>
                  <a:srgbClr val="333333"/>
                </a:solidFill>
                <a:effectLst/>
                <a:latin typeface="Microsoft YaHei UI" panose="020B0503020204020204" pitchFamily="34" charset="-122"/>
                <a:ea typeface="Microsoft YaHei UI" panose="020B0503020204020204" pitchFamily="34" charset="-122"/>
                <a:cs typeface="Times New Roman" panose="02020603050405020304" pitchFamily="18" charset="0"/>
              </a:rPr>
              <a:t>真无线蓝牙耳机的双边通话成为了可能</a:t>
            </a:r>
            <a:endParaRPr lang="zh-CN" altLang="en-US"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19872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文本框 1">
            <a:extLst>
              <a:ext uri="{FF2B5EF4-FFF2-40B4-BE49-F238E27FC236}">
                <a16:creationId xmlns:a16="http://schemas.microsoft.com/office/drawing/2014/main" id="{F9C7D0A4-77CA-437C-AFDB-5BAA40F8768B}"/>
              </a:ext>
            </a:extLst>
          </p:cNvPr>
          <p:cNvSpPr txBox="1"/>
          <p:nvPr/>
        </p:nvSpPr>
        <p:spPr>
          <a:xfrm>
            <a:off x="3854961" y="118379"/>
            <a:ext cx="5739319"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TWS </a:t>
            </a:r>
            <a:r>
              <a:rPr lang="zh-CN" altLang="en-US" sz="2800" b="1" dirty="0">
                <a:solidFill>
                  <a:srgbClr val="C00000"/>
                </a:solidFill>
                <a:latin typeface="Microsoft YaHei UI" panose="020B0503020204020204" pitchFamily="34" charset="-122"/>
                <a:ea typeface="Microsoft YaHei UI" panose="020B0503020204020204" pitchFamily="34" charset="-122"/>
              </a:rPr>
              <a:t>耳机的三大驱动力</a:t>
            </a:r>
          </a:p>
        </p:txBody>
      </p:sp>
      <p:sp>
        <p:nvSpPr>
          <p:cNvPr id="3" name="椭圆 2">
            <a:extLst>
              <a:ext uri="{FF2B5EF4-FFF2-40B4-BE49-F238E27FC236}">
                <a16:creationId xmlns:a16="http://schemas.microsoft.com/office/drawing/2014/main" id="{EF17D4F9-ACAD-4561-BBD7-EC55E8C96893}"/>
              </a:ext>
            </a:extLst>
          </p:cNvPr>
          <p:cNvSpPr/>
          <p:nvPr/>
        </p:nvSpPr>
        <p:spPr>
          <a:xfrm>
            <a:off x="4551269" y="4291610"/>
            <a:ext cx="2412459" cy="20622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rPr>
              <a:t>TWS </a:t>
            </a:r>
            <a:r>
              <a:rPr lang="zh-CN" altLang="en-US" sz="2000" b="1" dirty="0">
                <a:solidFill>
                  <a:srgbClr val="FF0000"/>
                </a:solidFill>
              </a:rPr>
              <a:t>耳机的三大驱动力</a:t>
            </a:r>
          </a:p>
        </p:txBody>
      </p:sp>
      <p:sp>
        <p:nvSpPr>
          <p:cNvPr id="4" name="矩形: 圆角 3">
            <a:extLst>
              <a:ext uri="{FF2B5EF4-FFF2-40B4-BE49-F238E27FC236}">
                <a16:creationId xmlns:a16="http://schemas.microsoft.com/office/drawing/2014/main" id="{7DFC4965-0BE9-417C-ABB3-21AE6FEF698E}"/>
              </a:ext>
            </a:extLst>
          </p:cNvPr>
          <p:cNvSpPr/>
          <p:nvPr/>
        </p:nvSpPr>
        <p:spPr>
          <a:xfrm>
            <a:off x="273069" y="2438704"/>
            <a:ext cx="2315183" cy="166343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需求端</a:t>
            </a:r>
            <a:endParaRPr lang="en-US" altLang="zh-CN" dirty="0"/>
          </a:p>
          <a:p>
            <a:pPr algn="ctr"/>
            <a:r>
              <a:rPr lang="zh-CN" altLang="en-US" dirty="0"/>
              <a:t>初代产品换机需求将至</a:t>
            </a:r>
          </a:p>
        </p:txBody>
      </p:sp>
      <p:sp>
        <p:nvSpPr>
          <p:cNvPr id="5" name="矩形: 圆角 4">
            <a:extLst>
              <a:ext uri="{FF2B5EF4-FFF2-40B4-BE49-F238E27FC236}">
                <a16:creationId xmlns:a16="http://schemas.microsoft.com/office/drawing/2014/main" id="{52562CE5-C251-4E92-9ACD-7DB8EB056EE1}"/>
              </a:ext>
            </a:extLst>
          </p:cNvPr>
          <p:cNvSpPr/>
          <p:nvPr/>
        </p:nvSpPr>
        <p:spPr>
          <a:xfrm>
            <a:off x="8949444" y="2353358"/>
            <a:ext cx="2315183" cy="166343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t>技术端</a:t>
            </a:r>
            <a:endParaRPr lang="en-US" altLang="zh-CN" dirty="0"/>
          </a:p>
          <a:p>
            <a:pPr algn="ctr"/>
            <a:r>
              <a:rPr lang="en-US" altLang="zh-CN" dirty="0"/>
              <a:t>LE Audio</a:t>
            </a:r>
            <a:r>
              <a:rPr lang="zh-CN" altLang="en-US" dirty="0"/>
              <a:t>支持双耳传输</a:t>
            </a:r>
          </a:p>
        </p:txBody>
      </p:sp>
      <p:sp>
        <p:nvSpPr>
          <p:cNvPr id="7" name="矩形: 圆角 6">
            <a:extLst>
              <a:ext uri="{FF2B5EF4-FFF2-40B4-BE49-F238E27FC236}">
                <a16:creationId xmlns:a16="http://schemas.microsoft.com/office/drawing/2014/main" id="{3AB3CF1D-6905-466D-853A-CDB49D6FCD6E}"/>
              </a:ext>
            </a:extLst>
          </p:cNvPr>
          <p:cNvSpPr/>
          <p:nvPr/>
        </p:nvSpPr>
        <p:spPr>
          <a:xfrm>
            <a:off x="4551269" y="958736"/>
            <a:ext cx="2537299" cy="145914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a:t>供给端</a:t>
            </a:r>
            <a:endParaRPr lang="en-US" altLang="zh-CN" dirty="0"/>
          </a:p>
          <a:p>
            <a:pPr algn="ctr"/>
            <a:r>
              <a:rPr lang="zh-CN" altLang="en-US" dirty="0"/>
              <a:t>技术龙头加入龙头品牌布局</a:t>
            </a:r>
          </a:p>
        </p:txBody>
      </p:sp>
      <p:sp>
        <p:nvSpPr>
          <p:cNvPr id="8" name="箭头: 下 7">
            <a:extLst>
              <a:ext uri="{FF2B5EF4-FFF2-40B4-BE49-F238E27FC236}">
                <a16:creationId xmlns:a16="http://schemas.microsoft.com/office/drawing/2014/main" id="{CFB7E65A-5259-4172-BB0C-5B3095BA2706}"/>
              </a:ext>
            </a:extLst>
          </p:cNvPr>
          <p:cNvSpPr/>
          <p:nvPr/>
        </p:nvSpPr>
        <p:spPr>
          <a:xfrm rot="17760530">
            <a:off x="3448852" y="3886594"/>
            <a:ext cx="484632" cy="1239451"/>
          </a:xfrm>
          <a:prstGeom prst="down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下 10">
            <a:extLst>
              <a:ext uri="{FF2B5EF4-FFF2-40B4-BE49-F238E27FC236}">
                <a16:creationId xmlns:a16="http://schemas.microsoft.com/office/drawing/2014/main" id="{72D1CA6D-9E2D-4603-AD1C-026AAFDB7F74}"/>
              </a:ext>
            </a:extLst>
          </p:cNvPr>
          <p:cNvSpPr/>
          <p:nvPr/>
        </p:nvSpPr>
        <p:spPr>
          <a:xfrm>
            <a:off x="5577809" y="2735022"/>
            <a:ext cx="484632" cy="123945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808080"/>
              </a:highlight>
            </a:endParaRPr>
          </a:p>
        </p:txBody>
      </p:sp>
      <p:sp>
        <p:nvSpPr>
          <p:cNvPr id="12" name="箭头: 下 11">
            <a:extLst>
              <a:ext uri="{FF2B5EF4-FFF2-40B4-BE49-F238E27FC236}">
                <a16:creationId xmlns:a16="http://schemas.microsoft.com/office/drawing/2014/main" id="{CFB7E65A-5259-4172-BB0C-5B3095BA2706}"/>
              </a:ext>
            </a:extLst>
          </p:cNvPr>
          <p:cNvSpPr/>
          <p:nvPr/>
        </p:nvSpPr>
        <p:spPr>
          <a:xfrm rot="3468745">
            <a:off x="7663434" y="3932261"/>
            <a:ext cx="484632" cy="1239451"/>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文本框 5">
            <a:extLst>
              <a:ext uri="{FF2B5EF4-FFF2-40B4-BE49-F238E27FC236}">
                <a16:creationId xmlns:a16="http://schemas.microsoft.com/office/drawing/2014/main" id="{1E7564CE-DA6A-4A62-BBBA-B76CB2AD21EC}"/>
              </a:ext>
            </a:extLst>
          </p:cNvPr>
          <p:cNvSpPr txBox="1"/>
          <p:nvPr/>
        </p:nvSpPr>
        <p:spPr>
          <a:xfrm>
            <a:off x="9973559" y="6611778"/>
            <a:ext cx="2218441" cy="246221"/>
          </a:xfrm>
          <a:prstGeom prst="rect">
            <a:avLst/>
          </a:prstGeom>
          <a:noFill/>
        </p:spPr>
        <p:txBody>
          <a:bodyPr wrap="square" rtlCol="0">
            <a:spAutoFit/>
          </a:bodyPr>
          <a:lstStyle/>
          <a:p>
            <a:r>
              <a:rPr lang="zh-CN" altLang="en-US" sz="1000" dirty="0"/>
              <a:t>本数据来自微信公众号“</a:t>
            </a:r>
            <a:r>
              <a:rPr lang="en-US" altLang="zh-CN" sz="1000" dirty="0"/>
              <a:t>AIOT </a:t>
            </a:r>
            <a:r>
              <a:rPr lang="zh-CN" altLang="en-US" sz="1000" dirty="0"/>
              <a:t>大数据”</a:t>
            </a:r>
          </a:p>
        </p:txBody>
      </p:sp>
    </p:spTree>
    <p:extLst>
      <p:ext uri="{BB962C8B-B14F-4D97-AF65-F5344CB8AC3E}">
        <p14:creationId xmlns:p14="http://schemas.microsoft.com/office/powerpoint/2010/main" val="1452006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49074758-506F-45C6-BB50-1FC856988EDD}"/>
              </a:ext>
            </a:extLst>
          </p:cNvPr>
          <p:cNvSpPr txBox="1"/>
          <p:nvPr/>
        </p:nvSpPr>
        <p:spPr>
          <a:xfrm>
            <a:off x="3948453" y="124108"/>
            <a:ext cx="6172200" cy="523220"/>
          </a:xfrm>
          <a:prstGeom prst="rect">
            <a:avLst/>
          </a:prstGeom>
          <a:noFill/>
        </p:spPr>
        <p:txBody>
          <a:bodyPr wrap="square">
            <a:spAutoFit/>
          </a:bodyPr>
          <a:lstStyle/>
          <a:p>
            <a:pPr>
              <a:spcAft>
                <a:spcPts val="0"/>
              </a:spcAft>
            </a:pP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耳机供应链</a:t>
            </a:r>
            <a:endParaRPr lang="zh-CN" altLang="zh-CN" sz="280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endParaRPr>
          </a:p>
        </p:txBody>
      </p:sp>
      <p:pic>
        <p:nvPicPr>
          <p:cNvPr id="6" name="图片 5">
            <a:extLst>
              <a:ext uri="{FF2B5EF4-FFF2-40B4-BE49-F238E27FC236}">
                <a16:creationId xmlns:a16="http://schemas.microsoft.com/office/drawing/2014/main" id="{E96A2355-1091-4334-841E-ED45F81A4E30}"/>
              </a:ext>
            </a:extLst>
          </p:cNvPr>
          <p:cNvPicPr>
            <a:picLocks noChangeAspect="1"/>
          </p:cNvPicPr>
          <p:nvPr/>
        </p:nvPicPr>
        <p:blipFill>
          <a:blip r:embed="rId4"/>
          <a:stretch>
            <a:fillRect/>
          </a:stretch>
        </p:blipFill>
        <p:spPr>
          <a:xfrm>
            <a:off x="1647295" y="771435"/>
            <a:ext cx="8722311" cy="6086565"/>
          </a:xfrm>
          <a:prstGeom prst="rect">
            <a:avLst/>
          </a:prstGeom>
        </p:spPr>
      </p:pic>
      <p:sp>
        <p:nvSpPr>
          <p:cNvPr id="2" name="文本框 2">
            <a:extLst>
              <a:ext uri="{FF2B5EF4-FFF2-40B4-BE49-F238E27FC236}">
                <a16:creationId xmlns:a16="http://schemas.microsoft.com/office/drawing/2014/main" id="{1C673CC4-0DB9-48F7-9D25-63BEA86C9F69}"/>
              </a:ext>
            </a:extLst>
          </p:cNvPr>
          <p:cNvSpPr txBox="1"/>
          <p:nvPr/>
        </p:nvSpPr>
        <p:spPr>
          <a:xfrm>
            <a:off x="10369606" y="6611779"/>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本数据来自微信公众号“满天芯”</a:t>
            </a:r>
          </a:p>
        </p:txBody>
      </p:sp>
    </p:spTree>
    <p:extLst>
      <p:ext uri="{BB962C8B-B14F-4D97-AF65-F5344CB8AC3E}">
        <p14:creationId xmlns:p14="http://schemas.microsoft.com/office/powerpoint/2010/main" val="2059001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图片 1">
            <a:extLst>
              <a:ext uri="{FF2B5EF4-FFF2-40B4-BE49-F238E27FC236}">
                <a16:creationId xmlns:a16="http://schemas.microsoft.com/office/drawing/2014/main" id="{EFF8C270-8C6E-44C4-8285-6B038AE9E307}"/>
              </a:ext>
            </a:extLst>
          </p:cNvPr>
          <p:cNvPicPr>
            <a:picLocks noChangeAspect="1"/>
          </p:cNvPicPr>
          <p:nvPr/>
        </p:nvPicPr>
        <p:blipFill>
          <a:blip r:embed="rId4"/>
          <a:stretch>
            <a:fillRect/>
          </a:stretch>
        </p:blipFill>
        <p:spPr>
          <a:xfrm>
            <a:off x="1368661" y="835869"/>
            <a:ext cx="8715375" cy="4505325"/>
          </a:xfrm>
          <a:prstGeom prst="rect">
            <a:avLst/>
          </a:prstGeom>
        </p:spPr>
      </p:pic>
      <p:sp>
        <p:nvSpPr>
          <p:cNvPr id="3" name="文本框 2">
            <a:extLst>
              <a:ext uri="{FF2B5EF4-FFF2-40B4-BE49-F238E27FC236}">
                <a16:creationId xmlns:a16="http://schemas.microsoft.com/office/drawing/2014/main" id="{83150439-39C0-44C8-B064-D6BF11C7B6F0}"/>
              </a:ext>
            </a:extLst>
          </p:cNvPr>
          <p:cNvSpPr txBox="1"/>
          <p:nvPr/>
        </p:nvSpPr>
        <p:spPr>
          <a:xfrm>
            <a:off x="10228083" y="6611778"/>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本数据来自微信公众号“满天芯”</a:t>
            </a:r>
          </a:p>
        </p:txBody>
      </p:sp>
    </p:spTree>
    <p:extLst>
      <p:ext uri="{BB962C8B-B14F-4D97-AF65-F5344CB8AC3E}">
        <p14:creationId xmlns:p14="http://schemas.microsoft.com/office/powerpoint/2010/main" val="412388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31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8" name="文本框 7">
            <a:extLst>
              <a:ext uri="{FF2B5EF4-FFF2-40B4-BE49-F238E27FC236}">
                <a16:creationId xmlns:a16="http://schemas.microsoft.com/office/drawing/2014/main" id="{302ED073-42A0-4130-9A1E-298994CB9ADF}"/>
              </a:ext>
            </a:extLst>
          </p:cNvPr>
          <p:cNvSpPr txBox="1"/>
          <p:nvPr/>
        </p:nvSpPr>
        <p:spPr>
          <a:xfrm>
            <a:off x="488067" y="5016164"/>
            <a:ext cx="9919125" cy="1477328"/>
          </a:xfrm>
          <a:prstGeom prst="rect">
            <a:avLst/>
          </a:prstGeom>
          <a:noFill/>
        </p:spPr>
        <p:txBody>
          <a:bodyPr wrap="square">
            <a:spAutoFit/>
          </a:bodyPr>
          <a:lstStyle/>
          <a:p>
            <a:pPr algn="just">
              <a:lnSpc>
                <a:spcPts val="1800"/>
              </a:lnSpc>
              <a:spcAft>
                <a:spcPts val="0"/>
              </a:spcAft>
            </a:pPr>
            <a:r>
              <a:rPr lang="zh-CN" altLang="zh-CN" sz="1800" b="1" spc="40" dirty="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a:t>
            </a:r>
            <a:r>
              <a:rPr lang="zh-CN"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有线耳机市场持续萎缩，年复合增长率</a:t>
            </a:r>
            <a:r>
              <a:rPr lang="en-US"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-5.3%</a:t>
            </a:r>
            <a:r>
              <a:rPr lang="zh-CN"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；零售市场受无线冲击，标配市场受智能机影响</a:t>
            </a:r>
            <a:endParaRPr lang="en-US" altLang="zh-CN" b="1" spc="40" dirty="0">
              <a:solidFill>
                <a:srgbClr val="333333"/>
              </a:solidFill>
              <a:latin typeface="Microsoft YaHei UI" panose="020B0503020204020204" pitchFamily="34" charset="-122"/>
              <a:ea typeface="Microsoft YaHei UI" panose="020B0503020204020204" pitchFamily="34" charset="-122"/>
              <a:cs typeface="宋体" panose="02010600030101010101" pitchFamily="2" charset="-122"/>
            </a:endParaRPr>
          </a:p>
          <a:p>
            <a:pPr algn="just">
              <a:lnSpc>
                <a:spcPts val="1800"/>
              </a:lnSpc>
              <a:spcAft>
                <a:spcPts val="0"/>
              </a:spcAft>
            </a:pPr>
            <a:endParaRPr lang="zh-CN" altLang="zh-CN" sz="1600" dirty="0">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lnSpc>
                <a:spcPts val="1800"/>
              </a:lnSpc>
              <a:spcAft>
                <a:spcPts val="0"/>
              </a:spcAft>
            </a:pPr>
            <a:r>
              <a:rPr lang="zh-CN"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•无线耳机市场成长潜力大，预测</a:t>
            </a:r>
            <a:r>
              <a:rPr lang="en-US"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2018-2021</a:t>
            </a:r>
            <a:r>
              <a:rPr lang="zh-CN"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年复合增长率为</a:t>
            </a:r>
            <a:r>
              <a:rPr lang="en-US"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15%</a:t>
            </a:r>
            <a:r>
              <a:rPr lang="zh-CN"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a:t>
            </a:r>
            <a:r>
              <a:rPr lang="en-US"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耳机</a:t>
            </a:r>
            <a:r>
              <a:rPr lang="en-US"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CAGR</a:t>
            </a:r>
            <a:r>
              <a:rPr lang="zh-CN"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为</a:t>
            </a:r>
            <a:r>
              <a:rPr lang="en-US"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45%</a:t>
            </a:r>
            <a:r>
              <a:rPr lang="zh-CN"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a:t>
            </a:r>
            <a:endParaRPr lang="en-US"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lnSpc>
                <a:spcPts val="1800"/>
              </a:lnSpc>
              <a:spcAft>
                <a:spcPts val="0"/>
              </a:spcAft>
            </a:pPr>
            <a:endParaRPr lang="en-US"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lnSpc>
                <a:spcPts val="1800"/>
              </a:lnSpc>
              <a:spcAft>
                <a:spcPts val="0"/>
              </a:spcAft>
            </a:pPr>
            <a:r>
              <a:rPr lang="zh-CN"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a:t>
            </a:r>
            <a:r>
              <a:rPr lang="en-US"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2019-2020</a:t>
            </a:r>
            <a:r>
              <a:rPr lang="zh-CN" altLang="en-US"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年无线耳机实际出货量已经超越预测。无线耳机持续爆发增长</a:t>
            </a:r>
            <a:endParaRPr lang="en-US"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lnSpc>
                <a:spcPts val="1800"/>
              </a:lnSpc>
              <a:spcAft>
                <a:spcPts val="0"/>
              </a:spcAft>
            </a:pPr>
            <a:endParaRPr lang="zh-CN" alt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0" name="文本框 9">
            <a:extLst>
              <a:ext uri="{FF2B5EF4-FFF2-40B4-BE49-F238E27FC236}">
                <a16:creationId xmlns:a16="http://schemas.microsoft.com/office/drawing/2014/main" id="{7AF0282C-CC8B-4092-8670-7C908D85B3EF}"/>
              </a:ext>
            </a:extLst>
          </p:cNvPr>
          <p:cNvSpPr txBox="1"/>
          <p:nvPr/>
        </p:nvSpPr>
        <p:spPr>
          <a:xfrm>
            <a:off x="2648055" y="212427"/>
            <a:ext cx="6172200" cy="523220"/>
          </a:xfrm>
          <a:prstGeom prst="rect">
            <a:avLst/>
          </a:prstGeom>
          <a:noFill/>
        </p:spPr>
        <p:txBody>
          <a:bodyPr wrap="square">
            <a:spAutoFit/>
          </a:bodyPr>
          <a:lstStyle/>
          <a:p>
            <a:pPr indent="1577340" algn="just">
              <a:spcAft>
                <a:spcPts val="0"/>
              </a:spcAft>
            </a:pPr>
            <a:r>
              <a:rPr lang="zh-CN" altLang="zh-CN" sz="2800" b="1" kern="100" spc="40" dirty="0">
                <a:solidFill>
                  <a:srgbClr val="C00000"/>
                </a:solidFill>
                <a:effectLst/>
                <a:latin typeface="等线" panose="02010600030101010101" pitchFamily="2" charset="-122"/>
                <a:ea typeface="Microsoft YaHei UI" panose="020B0503020204020204" pitchFamily="34" charset="-122"/>
                <a:cs typeface="Times New Roman" panose="02020603050405020304" pitchFamily="18" charset="0"/>
              </a:rPr>
              <a:t>全球耳机市场预测</a:t>
            </a:r>
            <a:endParaRPr lang="zh-CN" altLang="zh-CN" sz="2800" b="1" kern="100" dirty="0">
              <a:solidFill>
                <a:srgbClr val="C00000"/>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C4B45E9F-E91E-4914-B3D6-EED168810049}"/>
              </a:ext>
            </a:extLst>
          </p:cNvPr>
          <p:cNvPicPr>
            <a:picLocks noChangeAspect="1"/>
          </p:cNvPicPr>
          <p:nvPr/>
        </p:nvPicPr>
        <p:blipFill>
          <a:blip r:embed="rId4"/>
          <a:stretch>
            <a:fillRect/>
          </a:stretch>
        </p:blipFill>
        <p:spPr>
          <a:xfrm>
            <a:off x="1743959" y="948074"/>
            <a:ext cx="7739406" cy="3836709"/>
          </a:xfrm>
          <a:prstGeom prst="rect">
            <a:avLst/>
          </a:prstGeom>
        </p:spPr>
      </p:pic>
      <p:sp>
        <p:nvSpPr>
          <p:cNvPr id="5" name="文本框 4">
            <a:extLst>
              <a:ext uri="{FF2B5EF4-FFF2-40B4-BE49-F238E27FC236}">
                <a16:creationId xmlns:a16="http://schemas.microsoft.com/office/drawing/2014/main" id="{E71B625A-9520-44B2-A4FF-039283C828DD}"/>
              </a:ext>
            </a:extLst>
          </p:cNvPr>
          <p:cNvSpPr txBox="1"/>
          <p:nvPr/>
        </p:nvSpPr>
        <p:spPr>
          <a:xfrm>
            <a:off x="10143241" y="6611778"/>
            <a:ext cx="2048759" cy="246221"/>
          </a:xfrm>
          <a:prstGeom prst="rect">
            <a:avLst/>
          </a:prstGeom>
          <a:noFill/>
        </p:spPr>
        <p:txBody>
          <a:bodyPr wrap="square" rtlCol="0">
            <a:spAutoFit/>
          </a:bodyPr>
          <a:lstStyle/>
          <a:p>
            <a:r>
              <a:rPr lang="zh-CN" altLang="en-US" sz="1000" dirty="0"/>
              <a:t>本数据来自微信公众号“外滩观察”</a:t>
            </a:r>
          </a:p>
        </p:txBody>
      </p:sp>
    </p:spTree>
    <p:extLst>
      <p:ext uri="{BB962C8B-B14F-4D97-AF65-F5344CB8AC3E}">
        <p14:creationId xmlns:p14="http://schemas.microsoft.com/office/powerpoint/2010/main" val="2118690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图片 1">
            <a:extLst>
              <a:ext uri="{FF2B5EF4-FFF2-40B4-BE49-F238E27FC236}">
                <a16:creationId xmlns:a16="http://schemas.microsoft.com/office/drawing/2014/main" id="{8C2E035E-7A78-4168-85F8-6B8D697C7635}"/>
              </a:ext>
            </a:extLst>
          </p:cNvPr>
          <p:cNvPicPr>
            <a:picLocks noChangeAspect="1"/>
          </p:cNvPicPr>
          <p:nvPr/>
        </p:nvPicPr>
        <p:blipFill>
          <a:blip r:embed="rId4"/>
          <a:stretch>
            <a:fillRect/>
          </a:stretch>
        </p:blipFill>
        <p:spPr>
          <a:xfrm>
            <a:off x="1103509" y="1003512"/>
            <a:ext cx="9648825" cy="5114925"/>
          </a:xfrm>
          <a:prstGeom prst="rect">
            <a:avLst/>
          </a:prstGeom>
        </p:spPr>
      </p:pic>
      <p:sp>
        <p:nvSpPr>
          <p:cNvPr id="3" name="文本框 2">
            <a:extLst>
              <a:ext uri="{FF2B5EF4-FFF2-40B4-BE49-F238E27FC236}">
                <a16:creationId xmlns:a16="http://schemas.microsoft.com/office/drawing/2014/main" id="{CBC3F6FE-2848-4E87-8C5D-95A64335EA45}"/>
              </a:ext>
            </a:extLst>
          </p:cNvPr>
          <p:cNvSpPr txBox="1"/>
          <p:nvPr/>
        </p:nvSpPr>
        <p:spPr>
          <a:xfrm>
            <a:off x="10284644" y="6611778"/>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本数据来自微信公众号“满天芯”</a:t>
            </a:r>
          </a:p>
        </p:txBody>
      </p:sp>
    </p:spTree>
    <p:extLst>
      <p:ext uri="{BB962C8B-B14F-4D97-AF65-F5344CB8AC3E}">
        <p14:creationId xmlns:p14="http://schemas.microsoft.com/office/powerpoint/2010/main" val="3386620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图片 1">
            <a:extLst>
              <a:ext uri="{FF2B5EF4-FFF2-40B4-BE49-F238E27FC236}">
                <a16:creationId xmlns:a16="http://schemas.microsoft.com/office/drawing/2014/main" id="{734FAC1D-38E6-460A-8A13-E23288BE4F26}"/>
              </a:ext>
            </a:extLst>
          </p:cNvPr>
          <p:cNvPicPr>
            <a:picLocks noChangeAspect="1"/>
          </p:cNvPicPr>
          <p:nvPr/>
        </p:nvPicPr>
        <p:blipFill>
          <a:blip r:embed="rId4"/>
          <a:stretch>
            <a:fillRect/>
          </a:stretch>
        </p:blipFill>
        <p:spPr>
          <a:xfrm>
            <a:off x="1093231" y="1066799"/>
            <a:ext cx="9658350" cy="4724400"/>
          </a:xfrm>
          <a:prstGeom prst="rect">
            <a:avLst/>
          </a:prstGeom>
        </p:spPr>
      </p:pic>
      <p:sp>
        <p:nvSpPr>
          <p:cNvPr id="3" name="文本框 2">
            <a:extLst>
              <a:ext uri="{FF2B5EF4-FFF2-40B4-BE49-F238E27FC236}">
                <a16:creationId xmlns:a16="http://schemas.microsoft.com/office/drawing/2014/main" id="{922F7739-B3A4-4E4C-AF1A-2DA167854992}"/>
              </a:ext>
            </a:extLst>
          </p:cNvPr>
          <p:cNvSpPr txBox="1"/>
          <p:nvPr/>
        </p:nvSpPr>
        <p:spPr>
          <a:xfrm>
            <a:off x="10303498" y="6611777"/>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本数据来自微信公众号“满天芯”</a:t>
            </a:r>
          </a:p>
        </p:txBody>
      </p:sp>
    </p:spTree>
    <p:extLst>
      <p:ext uri="{BB962C8B-B14F-4D97-AF65-F5344CB8AC3E}">
        <p14:creationId xmlns:p14="http://schemas.microsoft.com/office/powerpoint/2010/main" val="2015916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图片 1">
            <a:extLst>
              <a:ext uri="{FF2B5EF4-FFF2-40B4-BE49-F238E27FC236}">
                <a16:creationId xmlns:a16="http://schemas.microsoft.com/office/drawing/2014/main" id="{11363572-CF2C-48C2-BD0D-D6D104B0313B}"/>
              </a:ext>
            </a:extLst>
          </p:cNvPr>
          <p:cNvPicPr>
            <a:picLocks noChangeAspect="1"/>
          </p:cNvPicPr>
          <p:nvPr/>
        </p:nvPicPr>
        <p:blipFill>
          <a:blip r:embed="rId4"/>
          <a:stretch>
            <a:fillRect/>
          </a:stretch>
        </p:blipFill>
        <p:spPr>
          <a:xfrm>
            <a:off x="234994" y="603314"/>
            <a:ext cx="5340668" cy="6254685"/>
          </a:xfrm>
          <a:prstGeom prst="rect">
            <a:avLst/>
          </a:prstGeom>
        </p:spPr>
      </p:pic>
      <p:sp>
        <p:nvSpPr>
          <p:cNvPr id="5" name="文本框 4">
            <a:extLst>
              <a:ext uri="{FF2B5EF4-FFF2-40B4-BE49-F238E27FC236}">
                <a16:creationId xmlns:a16="http://schemas.microsoft.com/office/drawing/2014/main" id="{B21FC20D-6850-425A-963A-30355C8840F6}"/>
              </a:ext>
            </a:extLst>
          </p:cNvPr>
          <p:cNvSpPr txBox="1"/>
          <p:nvPr/>
        </p:nvSpPr>
        <p:spPr>
          <a:xfrm>
            <a:off x="234994" y="40047"/>
            <a:ext cx="6172200" cy="523220"/>
          </a:xfrm>
          <a:prstGeom prst="rect">
            <a:avLst/>
          </a:prstGeom>
          <a:noFill/>
        </p:spPr>
        <p:txBody>
          <a:bodyPr wrap="square">
            <a:spAutoFit/>
          </a:bodyPr>
          <a:lstStyle/>
          <a:p>
            <a:pPr>
              <a:spcAft>
                <a:spcPts val="0"/>
              </a:spcAft>
            </a:pP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3</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月</a:t>
            </a: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蓝牙芯片出货量</a:t>
            </a: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TOP15</a:t>
            </a:r>
            <a:endParaRPr lang="zh-CN" altLang="zh-CN" sz="280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endParaRPr>
          </a:p>
        </p:txBody>
      </p:sp>
      <p:sp>
        <p:nvSpPr>
          <p:cNvPr id="3" name="文本框 2">
            <a:extLst>
              <a:ext uri="{FF2B5EF4-FFF2-40B4-BE49-F238E27FC236}">
                <a16:creationId xmlns:a16="http://schemas.microsoft.com/office/drawing/2014/main" id="{A491970F-EFA6-4E0C-8D32-C794D7EB8329}"/>
              </a:ext>
            </a:extLst>
          </p:cNvPr>
          <p:cNvSpPr txBox="1"/>
          <p:nvPr/>
        </p:nvSpPr>
        <p:spPr>
          <a:xfrm>
            <a:off x="6364481" y="0"/>
            <a:ext cx="6172200" cy="523220"/>
          </a:xfrm>
          <a:prstGeom prst="rect">
            <a:avLst/>
          </a:prstGeom>
          <a:noFill/>
        </p:spPr>
        <p:txBody>
          <a:bodyPr wrap="square">
            <a:spAutoFit/>
          </a:bodyPr>
          <a:lstStyle/>
          <a:p>
            <a:pPr>
              <a:spcAft>
                <a:spcPts val="0"/>
              </a:spcAft>
            </a:pPr>
            <a:r>
              <a:rPr lang="en-US" altLang="zh-CN" sz="2800" b="1" dirty="0">
                <a:solidFill>
                  <a:srgbClr val="C00000"/>
                </a:solidFill>
                <a:latin typeface="Microsoft YaHei UI" panose="020B0503020204020204" pitchFamily="34" charset="-122"/>
                <a:ea typeface="Microsoft YaHei UI" panose="020B0503020204020204" pitchFamily="34" charset="-122"/>
                <a:cs typeface="宋体" panose="02010600030101010101" pitchFamily="2" charset="-122"/>
              </a:rPr>
              <a:t>4</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月</a:t>
            </a: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蓝牙芯片出货量</a:t>
            </a: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TOP15</a:t>
            </a:r>
            <a:endParaRPr lang="zh-CN" altLang="zh-CN" sz="280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endParaRPr>
          </a:p>
        </p:txBody>
      </p:sp>
      <p:pic>
        <p:nvPicPr>
          <p:cNvPr id="7" name="图片 6" descr="电脑屏幕的照片&#10;&#10;描述已自动生成">
            <a:extLst>
              <a:ext uri="{FF2B5EF4-FFF2-40B4-BE49-F238E27FC236}">
                <a16:creationId xmlns:a16="http://schemas.microsoft.com/office/drawing/2014/main" id="{49A051F4-F7DA-41B6-80AF-7E401D2931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4237" y="603314"/>
            <a:ext cx="5340668" cy="6254686"/>
          </a:xfrm>
          <a:prstGeom prst="rect">
            <a:avLst/>
          </a:prstGeom>
        </p:spPr>
      </p:pic>
      <p:sp>
        <p:nvSpPr>
          <p:cNvPr id="4" name="文本框 2">
            <a:extLst>
              <a:ext uri="{FF2B5EF4-FFF2-40B4-BE49-F238E27FC236}">
                <a16:creationId xmlns:a16="http://schemas.microsoft.com/office/drawing/2014/main" id="{C8998AB7-90C6-4511-AD9F-B2795934789C}"/>
              </a:ext>
            </a:extLst>
          </p:cNvPr>
          <p:cNvSpPr txBox="1"/>
          <p:nvPr/>
        </p:nvSpPr>
        <p:spPr>
          <a:xfrm>
            <a:off x="9945278" y="6631801"/>
            <a:ext cx="2611009"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本数据来自微信公众号“满天旭日大数据”</a:t>
            </a:r>
          </a:p>
        </p:txBody>
      </p:sp>
    </p:spTree>
    <p:extLst>
      <p:ext uri="{BB962C8B-B14F-4D97-AF65-F5344CB8AC3E}">
        <p14:creationId xmlns:p14="http://schemas.microsoft.com/office/powerpoint/2010/main" val="1653635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 name="文本框 4">
            <a:extLst>
              <a:ext uri="{FF2B5EF4-FFF2-40B4-BE49-F238E27FC236}">
                <a16:creationId xmlns:a16="http://schemas.microsoft.com/office/drawing/2014/main" id="{B21FC20D-6850-425A-963A-30355C8840F6}"/>
              </a:ext>
            </a:extLst>
          </p:cNvPr>
          <p:cNvSpPr txBox="1"/>
          <p:nvPr/>
        </p:nvSpPr>
        <p:spPr>
          <a:xfrm>
            <a:off x="234994" y="40047"/>
            <a:ext cx="6172200" cy="523220"/>
          </a:xfrm>
          <a:prstGeom prst="rect">
            <a:avLst/>
          </a:prstGeom>
          <a:noFill/>
        </p:spPr>
        <p:txBody>
          <a:bodyPr wrap="square">
            <a:spAutoFit/>
          </a:bodyPr>
          <a:lstStyle/>
          <a:p>
            <a:pPr>
              <a:spcAft>
                <a:spcPts val="0"/>
              </a:spcAft>
            </a:pPr>
            <a:r>
              <a:rPr lang="en-US" altLang="zh-CN" sz="2800" b="1" dirty="0">
                <a:solidFill>
                  <a:srgbClr val="C00000"/>
                </a:solidFill>
                <a:latin typeface="Microsoft YaHei UI" panose="020B0503020204020204" pitchFamily="34" charset="-122"/>
                <a:ea typeface="Microsoft YaHei UI" panose="020B0503020204020204" pitchFamily="34" charset="-122"/>
                <a:cs typeface="宋体" panose="02010600030101010101" pitchFamily="2" charset="-122"/>
              </a:rPr>
              <a:t>6</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月</a:t>
            </a: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蓝牙芯片出货量</a:t>
            </a: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TOP10</a:t>
            </a:r>
            <a:endParaRPr lang="zh-CN" altLang="zh-CN" sz="280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endParaRPr>
          </a:p>
        </p:txBody>
      </p:sp>
      <p:pic>
        <p:nvPicPr>
          <p:cNvPr id="6" name="图片 5" descr="手机屏幕的截图&#10;&#10;描述已自动生成">
            <a:extLst>
              <a:ext uri="{FF2B5EF4-FFF2-40B4-BE49-F238E27FC236}">
                <a16:creationId xmlns:a16="http://schemas.microsoft.com/office/drawing/2014/main" id="{78901FE8-D02D-49C7-803B-420C54AA2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993" y="603314"/>
            <a:ext cx="4987455" cy="6023729"/>
          </a:xfrm>
          <a:prstGeom prst="rect">
            <a:avLst/>
          </a:prstGeom>
        </p:spPr>
      </p:pic>
      <p:sp>
        <p:nvSpPr>
          <p:cNvPr id="2" name="文本框 2">
            <a:extLst>
              <a:ext uri="{FF2B5EF4-FFF2-40B4-BE49-F238E27FC236}">
                <a16:creationId xmlns:a16="http://schemas.microsoft.com/office/drawing/2014/main" id="{B173FA99-4FB3-4C45-8C74-5FE5675B98C3}"/>
              </a:ext>
            </a:extLst>
          </p:cNvPr>
          <p:cNvSpPr txBox="1"/>
          <p:nvPr/>
        </p:nvSpPr>
        <p:spPr>
          <a:xfrm>
            <a:off x="9815984" y="6627043"/>
            <a:ext cx="2611009"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本数据来自微信公众号“满天旭日大数据”</a:t>
            </a:r>
          </a:p>
        </p:txBody>
      </p:sp>
      <p:pic>
        <p:nvPicPr>
          <p:cNvPr id="3" name="图片 2">
            <a:extLst>
              <a:ext uri="{FF2B5EF4-FFF2-40B4-BE49-F238E27FC236}">
                <a16:creationId xmlns:a16="http://schemas.microsoft.com/office/drawing/2014/main" id="{1384154D-D86D-48A4-9228-E60164F6D154}"/>
              </a:ext>
            </a:extLst>
          </p:cNvPr>
          <p:cNvPicPr>
            <a:picLocks noChangeAspect="1"/>
          </p:cNvPicPr>
          <p:nvPr/>
        </p:nvPicPr>
        <p:blipFill>
          <a:blip r:embed="rId5"/>
          <a:stretch>
            <a:fillRect/>
          </a:stretch>
        </p:blipFill>
        <p:spPr>
          <a:xfrm>
            <a:off x="6096000" y="563268"/>
            <a:ext cx="5330501" cy="6063776"/>
          </a:xfrm>
          <a:prstGeom prst="rect">
            <a:avLst/>
          </a:prstGeom>
        </p:spPr>
      </p:pic>
      <p:sp>
        <p:nvSpPr>
          <p:cNvPr id="4" name="文本框 3">
            <a:extLst>
              <a:ext uri="{FF2B5EF4-FFF2-40B4-BE49-F238E27FC236}">
                <a16:creationId xmlns:a16="http://schemas.microsoft.com/office/drawing/2014/main" id="{54C73E6B-B233-4E93-85C8-BC8187E2029A}"/>
              </a:ext>
            </a:extLst>
          </p:cNvPr>
          <p:cNvSpPr txBox="1"/>
          <p:nvPr/>
        </p:nvSpPr>
        <p:spPr>
          <a:xfrm>
            <a:off x="6137297" y="24783"/>
            <a:ext cx="6172200" cy="523220"/>
          </a:xfrm>
          <a:prstGeom prst="rect">
            <a:avLst/>
          </a:prstGeom>
          <a:noFill/>
        </p:spPr>
        <p:txBody>
          <a:bodyPr wrap="square">
            <a:spAutoFit/>
          </a:bodyPr>
          <a:lstStyle/>
          <a:p>
            <a:pPr>
              <a:spcAft>
                <a:spcPts val="0"/>
              </a:spcAft>
            </a:pP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7</a:t>
            </a:r>
            <a:r>
              <a:rPr lang="zh-CN" altLang="zh-CN" sz="2800" b="1">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月</a:t>
            </a: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蓝牙芯片出货量</a:t>
            </a: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TOP10</a:t>
            </a:r>
            <a:endParaRPr lang="zh-CN" altLang="zh-CN" sz="280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endParaRPr>
          </a:p>
        </p:txBody>
      </p:sp>
    </p:spTree>
    <p:extLst>
      <p:ext uri="{BB962C8B-B14F-4D97-AF65-F5344CB8AC3E}">
        <p14:creationId xmlns:p14="http://schemas.microsoft.com/office/powerpoint/2010/main" val="1363081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 name="文本框 4">
            <a:extLst>
              <a:ext uri="{FF2B5EF4-FFF2-40B4-BE49-F238E27FC236}">
                <a16:creationId xmlns:a16="http://schemas.microsoft.com/office/drawing/2014/main" id="{B21FC20D-6850-425A-963A-30355C8840F6}"/>
              </a:ext>
            </a:extLst>
          </p:cNvPr>
          <p:cNvSpPr txBox="1"/>
          <p:nvPr/>
        </p:nvSpPr>
        <p:spPr>
          <a:xfrm>
            <a:off x="234994" y="40047"/>
            <a:ext cx="6172200" cy="523220"/>
          </a:xfrm>
          <a:prstGeom prst="rect">
            <a:avLst/>
          </a:prstGeom>
          <a:noFill/>
        </p:spPr>
        <p:txBody>
          <a:bodyPr wrap="square">
            <a:spAutoFit/>
          </a:bodyPr>
          <a:lstStyle/>
          <a:p>
            <a:pPr>
              <a:spcAft>
                <a:spcPts val="0"/>
              </a:spcAft>
            </a:pP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10</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月</a:t>
            </a: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TWS</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蓝牙芯片出货量</a:t>
            </a:r>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TOP10</a:t>
            </a:r>
            <a:endParaRPr lang="zh-CN" altLang="zh-CN" sz="280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endParaRPr>
          </a:p>
        </p:txBody>
      </p:sp>
      <p:sp>
        <p:nvSpPr>
          <p:cNvPr id="2" name="文本框 2">
            <a:extLst>
              <a:ext uri="{FF2B5EF4-FFF2-40B4-BE49-F238E27FC236}">
                <a16:creationId xmlns:a16="http://schemas.microsoft.com/office/drawing/2014/main" id="{B173FA99-4FB3-4C45-8C74-5FE5675B98C3}"/>
              </a:ext>
            </a:extLst>
          </p:cNvPr>
          <p:cNvSpPr txBox="1"/>
          <p:nvPr/>
        </p:nvSpPr>
        <p:spPr>
          <a:xfrm>
            <a:off x="9815984" y="6627043"/>
            <a:ext cx="2611009"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本数据来自微信公众号“满天旭日大数据”</a:t>
            </a:r>
          </a:p>
        </p:txBody>
      </p:sp>
      <p:pic>
        <p:nvPicPr>
          <p:cNvPr id="7" name="图片 6">
            <a:extLst>
              <a:ext uri="{FF2B5EF4-FFF2-40B4-BE49-F238E27FC236}">
                <a16:creationId xmlns:a16="http://schemas.microsoft.com/office/drawing/2014/main" id="{95EF3983-FA0E-4E5A-9854-475FFE7AEF39}"/>
              </a:ext>
            </a:extLst>
          </p:cNvPr>
          <p:cNvPicPr>
            <a:picLocks noChangeAspect="1"/>
          </p:cNvPicPr>
          <p:nvPr/>
        </p:nvPicPr>
        <p:blipFill>
          <a:blip r:embed="rId4"/>
          <a:stretch>
            <a:fillRect/>
          </a:stretch>
        </p:blipFill>
        <p:spPr>
          <a:xfrm>
            <a:off x="234994" y="603314"/>
            <a:ext cx="5427973" cy="6228058"/>
          </a:xfrm>
          <a:prstGeom prst="rect">
            <a:avLst/>
          </a:prstGeom>
        </p:spPr>
      </p:pic>
    </p:spTree>
    <p:extLst>
      <p:ext uri="{BB962C8B-B14F-4D97-AF65-F5344CB8AC3E}">
        <p14:creationId xmlns:p14="http://schemas.microsoft.com/office/powerpoint/2010/main" val="4183152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3" name="文本框 2">
            <a:extLst>
              <a:ext uri="{FF2B5EF4-FFF2-40B4-BE49-F238E27FC236}">
                <a16:creationId xmlns:a16="http://schemas.microsoft.com/office/drawing/2014/main" id="{A491970F-EFA6-4E0C-8D32-C794D7EB8329}"/>
              </a:ext>
            </a:extLst>
          </p:cNvPr>
          <p:cNvSpPr txBox="1"/>
          <p:nvPr/>
        </p:nvSpPr>
        <p:spPr>
          <a:xfrm>
            <a:off x="58917" y="0"/>
            <a:ext cx="6172200" cy="954107"/>
          </a:xfrm>
          <a:prstGeom prst="rect">
            <a:avLst/>
          </a:prstGeom>
          <a:noFill/>
        </p:spPr>
        <p:txBody>
          <a:bodyPr wrap="square">
            <a:spAutoFit/>
          </a:bodyPr>
          <a:lstStyle/>
          <a:p>
            <a:r>
              <a:rPr lang="en-US"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3</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月</a:t>
            </a:r>
            <a:r>
              <a:rPr lang="en-US" altLang="zh-CN" sz="2800" b="1" i="0" dirty="0">
                <a:solidFill>
                  <a:srgbClr val="333333"/>
                </a:solidFill>
                <a:effectLst/>
                <a:latin typeface="-apple-system-font"/>
              </a:rPr>
              <a:t>TWS</a:t>
            </a:r>
            <a:r>
              <a:rPr lang="zh-CN" altLang="en-US" sz="2800" b="1" i="0" dirty="0">
                <a:solidFill>
                  <a:srgbClr val="333333"/>
                </a:solidFill>
                <a:effectLst/>
                <a:latin typeface="-apple-system-font"/>
              </a:rPr>
              <a:t>全球品牌出货量排行榜</a:t>
            </a:r>
          </a:p>
          <a:p>
            <a:pPr>
              <a:spcAft>
                <a:spcPts val="0"/>
              </a:spcAft>
            </a:pPr>
            <a:endParaRPr lang="zh-CN" altLang="zh-CN" sz="280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endParaRPr>
          </a:p>
        </p:txBody>
      </p:sp>
      <p:sp>
        <p:nvSpPr>
          <p:cNvPr id="8" name="文本框 7">
            <a:extLst>
              <a:ext uri="{FF2B5EF4-FFF2-40B4-BE49-F238E27FC236}">
                <a16:creationId xmlns:a16="http://schemas.microsoft.com/office/drawing/2014/main" id="{E49DD6AC-E86D-4F7E-A2DD-1C661F3FEE7E}"/>
              </a:ext>
            </a:extLst>
          </p:cNvPr>
          <p:cNvSpPr txBox="1"/>
          <p:nvPr/>
        </p:nvSpPr>
        <p:spPr>
          <a:xfrm>
            <a:off x="55775" y="1146351"/>
            <a:ext cx="6306530" cy="3693319"/>
          </a:xfrm>
          <a:prstGeom prst="rect">
            <a:avLst/>
          </a:prstGeom>
          <a:noFill/>
        </p:spPr>
        <p:txBody>
          <a:bodyPr wrap="square">
            <a:spAutoFit/>
          </a:bodyPr>
          <a:lstStyle/>
          <a:p>
            <a:pPr algn="just"/>
            <a:r>
              <a:rPr lang="en-US" altLang="zh-CN" b="0" i="0" dirty="0">
                <a:solidFill>
                  <a:srgbClr val="333333"/>
                </a:solidFill>
                <a:effectLst/>
                <a:latin typeface="华文新魏" panose="02010800040101010101" pitchFamily="2" charset="-122"/>
                <a:ea typeface="华文新魏" panose="02010800040101010101" pitchFamily="2" charset="-122"/>
              </a:rPr>
              <a:t>3</a:t>
            </a:r>
            <a:r>
              <a:rPr lang="zh-CN" altLang="en-US" b="0" i="0" dirty="0">
                <a:solidFill>
                  <a:srgbClr val="333333"/>
                </a:solidFill>
                <a:effectLst/>
                <a:latin typeface="华文新魏" panose="02010800040101010101" pitchFamily="2" charset="-122"/>
                <a:ea typeface="华文新魏" panose="02010800040101010101" pitchFamily="2" charset="-122"/>
              </a:rPr>
              <a:t>月全球</a:t>
            </a:r>
            <a:r>
              <a:rPr lang="en-US" altLang="zh-CN" b="0" i="0" dirty="0">
                <a:solidFill>
                  <a:srgbClr val="333333"/>
                </a:solidFill>
                <a:effectLst/>
                <a:latin typeface="华文新魏" panose="02010800040101010101" pitchFamily="2" charset="-122"/>
                <a:ea typeface="华文新魏" panose="02010800040101010101" pitchFamily="2" charset="-122"/>
              </a:rPr>
              <a:t>TWS</a:t>
            </a:r>
            <a:r>
              <a:rPr lang="zh-CN" altLang="en-US" b="0" i="0" dirty="0">
                <a:solidFill>
                  <a:srgbClr val="333333"/>
                </a:solidFill>
                <a:effectLst/>
                <a:latin typeface="华文新魏" panose="02010800040101010101" pitchFamily="2" charset="-122"/>
                <a:ea typeface="华文新魏" panose="02010800040101010101" pitchFamily="2" charset="-122"/>
              </a:rPr>
              <a:t>耳机品牌出货量前</a:t>
            </a:r>
            <a:r>
              <a:rPr lang="en-US" altLang="zh-CN" b="0" i="0" dirty="0">
                <a:solidFill>
                  <a:srgbClr val="333333"/>
                </a:solidFill>
                <a:effectLst/>
                <a:latin typeface="华文新魏" panose="02010800040101010101" pitchFamily="2" charset="-122"/>
                <a:ea typeface="华文新魏" panose="02010800040101010101" pitchFamily="2" charset="-122"/>
              </a:rPr>
              <a:t>20</a:t>
            </a:r>
            <a:r>
              <a:rPr lang="zh-CN" altLang="en-US" b="0" i="0" dirty="0">
                <a:solidFill>
                  <a:srgbClr val="333333"/>
                </a:solidFill>
                <a:effectLst/>
                <a:latin typeface="华文新魏" panose="02010800040101010101" pitchFamily="2" charset="-122"/>
                <a:ea typeface="华文新魏" panose="02010800040101010101" pitchFamily="2" charset="-122"/>
              </a:rPr>
              <a:t>名总计达</a:t>
            </a:r>
            <a:r>
              <a:rPr lang="en-US" altLang="zh-CN" b="0" i="0" dirty="0">
                <a:solidFill>
                  <a:srgbClr val="333333"/>
                </a:solidFill>
                <a:effectLst/>
                <a:latin typeface="华文新魏" panose="02010800040101010101" pitchFamily="2" charset="-122"/>
                <a:ea typeface="华文新魏" panose="02010800040101010101" pitchFamily="2" charset="-122"/>
              </a:rPr>
              <a:t>24.49KK</a:t>
            </a:r>
            <a:r>
              <a:rPr lang="zh-CN" altLang="en-US" b="0" i="0" dirty="0">
                <a:solidFill>
                  <a:srgbClr val="333333"/>
                </a:solidFill>
                <a:effectLst/>
                <a:latin typeface="华文新魏" panose="02010800040101010101" pitchFamily="2" charset="-122"/>
                <a:ea typeface="华文新魏" panose="02010800040101010101" pitchFamily="2" charset="-122"/>
              </a:rPr>
              <a:t>支，已经远远超过</a:t>
            </a:r>
            <a:r>
              <a:rPr lang="en-US" altLang="zh-CN" b="0" i="0" dirty="0">
                <a:solidFill>
                  <a:srgbClr val="333333"/>
                </a:solidFill>
                <a:effectLst/>
                <a:latin typeface="华文新魏" panose="02010800040101010101" pitchFamily="2" charset="-122"/>
                <a:ea typeface="华文新魏" panose="02010800040101010101" pitchFamily="2" charset="-122"/>
              </a:rPr>
              <a:t>2019</a:t>
            </a:r>
            <a:r>
              <a:rPr lang="zh-CN" altLang="en-US" b="0" i="0" dirty="0">
                <a:solidFill>
                  <a:srgbClr val="333333"/>
                </a:solidFill>
                <a:effectLst/>
                <a:latin typeface="华文新魏" panose="02010800040101010101" pitchFamily="2" charset="-122"/>
                <a:ea typeface="华文新魏" panose="02010800040101010101" pitchFamily="2" charset="-122"/>
              </a:rPr>
              <a:t>年第一季度全球</a:t>
            </a:r>
            <a:r>
              <a:rPr lang="en-US" altLang="zh-CN" b="0" i="0" dirty="0">
                <a:solidFill>
                  <a:srgbClr val="333333"/>
                </a:solidFill>
                <a:effectLst/>
                <a:latin typeface="华文新魏" panose="02010800040101010101" pitchFamily="2" charset="-122"/>
                <a:ea typeface="华文新魏" panose="02010800040101010101" pitchFamily="2" charset="-122"/>
              </a:rPr>
              <a:t>TWS</a:t>
            </a:r>
            <a:r>
              <a:rPr lang="zh-CN" altLang="en-US" b="0" i="0" dirty="0">
                <a:solidFill>
                  <a:srgbClr val="333333"/>
                </a:solidFill>
                <a:effectLst/>
                <a:latin typeface="华文新魏" panose="02010800040101010101" pitchFamily="2" charset="-122"/>
                <a:ea typeface="华文新魏" panose="02010800040101010101" pitchFamily="2" charset="-122"/>
              </a:rPr>
              <a:t>耳机市场的总量。</a:t>
            </a:r>
          </a:p>
          <a:p>
            <a:pPr algn="just"/>
            <a:br>
              <a:rPr lang="zh-CN" altLang="en-US" b="0" i="0" dirty="0">
                <a:solidFill>
                  <a:srgbClr val="333333"/>
                </a:solidFill>
                <a:effectLst/>
                <a:latin typeface="华文新魏" panose="02010800040101010101" pitchFamily="2" charset="-122"/>
                <a:ea typeface="华文新魏" panose="02010800040101010101" pitchFamily="2" charset="-122"/>
              </a:rPr>
            </a:br>
            <a:endParaRPr lang="zh-CN" altLang="en-US" b="0" i="0" dirty="0">
              <a:solidFill>
                <a:srgbClr val="333333"/>
              </a:solidFill>
              <a:effectLst/>
              <a:latin typeface="华文新魏" panose="02010800040101010101" pitchFamily="2" charset="-122"/>
              <a:ea typeface="华文新魏" panose="02010800040101010101" pitchFamily="2" charset="-122"/>
            </a:endParaRPr>
          </a:p>
          <a:p>
            <a:pPr algn="just"/>
            <a:r>
              <a:rPr lang="zh-CN" altLang="en-US" b="0" i="0" dirty="0">
                <a:solidFill>
                  <a:srgbClr val="333333"/>
                </a:solidFill>
                <a:effectLst/>
                <a:latin typeface="华文新魏" panose="02010800040101010101" pitchFamily="2" charset="-122"/>
                <a:ea typeface="华文新魏" panose="02010800040101010101" pitchFamily="2" charset="-122"/>
              </a:rPr>
              <a:t>对比</a:t>
            </a:r>
            <a:r>
              <a:rPr lang="en-US" altLang="zh-CN" b="0" i="0" dirty="0">
                <a:solidFill>
                  <a:srgbClr val="333333"/>
                </a:solidFill>
                <a:effectLst/>
                <a:latin typeface="华文新魏" panose="02010800040101010101" pitchFamily="2" charset="-122"/>
                <a:ea typeface="华文新魏" panose="02010800040101010101" pitchFamily="2" charset="-122"/>
              </a:rPr>
              <a:t>1</a:t>
            </a:r>
            <a:r>
              <a:rPr lang="zh-CN" altLang="en-US" b="0" i="0" dirty="0">
                <a:solidFill>
                  <a:srgbClr val="333333"/>
                </a:solidFill>
                <a:effectLst/>
                <a:latin typeface="华文新魏" panose="02010800040101010101" pitchFamily="2" charset="-122"/>
                <a:ea typeface="华文新魏" panose="02010800040101010101" pitchFamily="2" charset="-122"/>
              </a:rPr>
              <a:t>月全球</a:t>
            </a:r>
            <a:r>
              <a:rPr lang="en-US" altLang="zh-CN" b="0" i="0" dirty="0">
                <a:solidFill>
                  <a:srgbClr val="333333"/>
                </a:solidFill>
                <a:effectLst/>
                <a:latin typeface="华文新魏" panose="02010800040101010101" pitchFamily="2" charset="-122"/>
                <a:ea typeface="华文新魏" panose="02010800040101010101" pitchFamily="2" charset="-122"/>
              </a:rPr>
              <a:t>TWS</a:t>
            </a:r>
            <a:r>
              <a:rPr lang="zh-CN" altLang="en-US" b="0" i="0" dirty="0">
                <a:solidFill>
                  <a:srgbClr val="333333"/>
                </a:solidFill>
                <a:effectLst/>
                <a:latin typeface="华文新魏" panose="02010800040101010101" pitchFamily="2" charset="-122"/>
                <a:ea typeface="华文新魏" panose="02010800040101010101" pitchFamily="2" charset="-122"/>
              </a:rPr>
              <a:t>品牌出货量的排名情况，除了苹果和三星稳居出货量前三强外，包括小米和华为在内的</a:t>
            </a:r>
            <a:r>
              <a:rPr lang="en-US" altLang="zh-CN" b="0" i="0" dirty="0">
                <a:solidFill>
                  <a:srgbClr val="333333"/>
                </a:solidFill>
                <a:effectLst/>
                <a:latin typeface="华文新魏" panose="02010800040101010101" pitchFamily="2" charset="-122"/>
                <a:ea typeface="华文新魏" panose="02010800040101010101" pitchFamily="2" charset="-122"/>
              </a:rPr>
              <a:t>TWS</a:t>
            </a:r>
            <a:r>
              <a:rPr lang="zh-CN" altLang="en-US" b="0" i="0" dirty="0">
                <a:solidFill>
                  <a:srgbClr val="333333"/>
                </a:solidFill>
                <a:effectLst/>
                <a:latin typeface="华文新魏" panose="02010800040101010101" pitchFamily="2" charset="-122"/>
                <a:ea typeface="华文新魏" panose="02010800040101010101" pitchFamily="2" charset="-122"/>
              </a:rPr>
              <a:t>品牌，市场出货量与</a:t>
            </a:r>
            <a:r>
              <a:rPr lang="en-US" altLang="zh-CN" b="0" i="0" dirty="0">
                <a:solidFill>
                  <a:srgbClr val="333333"/>
                </a:solidFill>
                <a:effectLst/>
                <a:latin typeface="华文新魏" panose="02010800040101010101" pitchFamily="2" charset="-122"/>
                <a:ea typeface="华文新魏" panose="02010800040101010101" pitchFamily="2" charset="-122"/>
              </a:rPr>
              <a:t>1</a:t>
            </a:r>
            <a:r>
              <a:rPr lang="zh-CN" altLang="en-US" b="0" i="0" dirty="0">
                <a:solidFill>
                  <a:srgbClr val="333333"/>
                </a:solidFill>
                <a:effectLst/>
                <a:latin typeface="华文新魏" panose="02010800040101010101" pitchFamily="2" charset="-122"/>
                <a:ea typeface="华文新魏" panose="02010800040101010101" pitchFamily="2" charset="-122"/>
              </a:rPr>
              <a:t>月相比，波动较大，说明全球</a:t>
            </a:r>
            <a:r>
              <a:rPr lang="en-US" altLang="zh-CN" b="0" i="0" dirty="0">
                <a:solidFill>
                  <a:srgbClr val="333333"/>
                </a:solidFill>
                <a:effectLst/>
                <a:latin typeface="华文新魏" panose="02010800040101010101" pitchFamily="2" charset="-122"/>
                <a:ea typeface="华文新魏" panose="02010800040101010101" pitchFamily="2" charset="-122"/>
              </a:rPr>
              <a:t>TWS</a:t>
            </a:r>
            <a:r>
              <a:rPr lang="zh-CN" altLang="en-US" b="0" i="0" dirty="0">
                <a:solidFill>
                  <a:srgbClr val="333333"/>
                </a:solidFill>
                <a:effectLst/>
                <a:latin typeface="华文新魏" panose="02010800040101010101" pitchFamily="2" charset="-122"/>
                <a:ea typeface="华文新魏" panose="02010800040101010101" pitchFamily="2" charset="-122"/>
              </a:rPr>
              <a:t>耳机市场格局还尚未完全稳定。</a:t>
            </a:r>
          </a:p>
          <a:p>
            <a:pPr algn="just"/>
            <a:br>
              <a:rPr lang="zh-CN" altLang="en-US" b="0" i="0" dirty="0">
                <a:solidFill>
                  <a:srgbClr val="333333"/>
                </a:solidFill>
                <a:effectLst/>
                <a:latin typeface="华文新魏" panose="02010800040101010101" pitchFamily="2" charset="-122"/>
                <a:ea typeface="华文新魏" panose="02010800040101010101" pitchFamily="2" charset="-122"/>
              </a:rPr>
            </a:br>
            <a:endParaRPr lang="zh-CN" altLang="en-US" b="0" i="0" dirty="0">
              <a:solidFill>
                <a:srgbClr val="333333"/>
              </a:solidFill>
              <a:effectLst/>
              <a:latin typeface="华文新魏" panose="02010800040101010101" pitchFamily="2" charset="-122"/>
              <a:ea typeface="华文新魏" panose="02010800040101010101" pitchFamily="2" charset="-122"/>
            </a:endParaRPr>
          </a:p>
          <a:p>
            <a:pPr algn="just"/>
            <a:r>
              <a:rPr lang="zh-CN" altLang="en-US" b="0" i="0" dirty="0">
                <a:solidFill>
                  <a:srgbClr val="333333"/>
                </a:solidFill>
                <a:effectLst/>
                <a:latin typeface="华文新魏" panose="02010800040101010101" pitchFamily="2" charset="-122"/>
                <a:ea typeface="华文新魏" panose="02010800040101010101" pitchFamily="2" charset="-122"/>
              </a:rPr>
              <a:t>值得注意的是，</a:t>
            </a:r>
            <a:r>
              <a:rPr lang="en-US" altLang="zh-CN" b="0" i="0" dirty="0">
                <a:solidFill>
                  <a:srgbClr val="333333"/>
                </a:solidFill>
                <a:effectLst/>
                <a:latin typeface="华文新魏" panose="02010800040101010101" pitchFamily="2" charset="-122"/>
                <a:ea typeface="华文新魏" panose="02010800040101010101" pitchFamily="2" charset="-122"/>
              </a:rPr>
              <a:t>vivo</a:t>
            </a:r>
            <a:r>
              <a:rPr lang="zh-CN" altLang="en-US" b="0" i="0" dirty="0">
                <a:solidFill>
                  <a:srgbClr val="333333"/>
                </a:solidFill>
                <a:effectLst/>
                <a:latin typeface="华文新魏" panose="02010800040101010101" pitchFamily="2" charset="-122"/>
                <a:ea typeface="华文新魏" panose="02010800040101010101" pitchFamily="2" charset="-122"/>
              </a:rPr>
              <a:t>和</a:t>
            </a:r>
            <a:r>
              <a:rPr lang="en-US" altLang="zh-CN" b="0" i="0" dirty="0">
                <a:solidFill>
                  <a:srgbClr val="333333"/>
                </a:solidFill>
                <a:effectLst/>
                <a:latin typeface="华文新魏" panose="02010800040101010101" pitchFamily="2" charset="-122"/>
                <a:ea typeface="华文新魏" panose="02010800040101010101" pitchFamily="2" charset="-122"/>
              </a:rPr>
              <a:t>OPPO</a:t>
            </a:r>
            <a:r>
              <a:rPr lang="zh-CN" altLang="en-US" b="0" i="0" dirty="0">
                <a:solidFill>
                  <a:srgbClr val="333333"/>
                </a:solidFill>
                <a:effectLst/>
                <a:latin typeface="华文新魏" panose="02010800040101010101" pitchFamily="2" charset="-122"/>
                <a:ea typeface="华文新魏" panose="02010800040101010101" pitchFamily="2" charset="-122"/>
              </a:rPr>
              <a:t>的</a:t>
            </a:r>
            <a:r>
              <a:rPr lang="en-US" altLang="zh-CN" b="0" i="0" dirty="0">
                <a:solidFill>
                  <a:srgbClr val="333333"/>
                </a:solidFill>
                <a:effectLst/>
                <a:latin typeface="华文新魏" panose="02010800040101010101" pitchFamily="2" charset="-122"/>
                <a:ea typeface="华文新魏" panose="02010800040101010101" pitchFamily="2" charset="-122"/>
              </a:rPr>
              <a:t>TWS</a:t>
            </a:r>
            <a:r>
              <a:rPr lang="zh-CN" altLang="en-US" b="0" i="0" dirty="0">
                <a:solidFill>
                  <a:srgbClr val="333333"/>
                </a:solidFill>
                <a:effectLst/>
                <a:latin typeface="华文新魏" panose="02010800040101010101" pitchFamily="2" charset="-122"/>
                <a:ea typeface="华文新魏" panose="02010800040101010101" pitchFamily="2" charset="-122"/>
              </a:rPr>
              <a:t>耳机依靠品牌和渠道的力量，迅速上量。而联想、魅族等知名品牌的</a:t>
            </a:r>
            <a:r>
              <a:rPr lang="en-US" altLang="zh-CN" b="0" i="0" dirty="0">
                <a:solidFill>
                  <a:srgbClr val="333333"/>
                </a:solidFill>
                <a:effectLst/>
                <a:latin typeface="华文新魏" panose="02010800040101010101" pitchFamily="2" charset="-122"/>
                <a:ea typeface="华文新魏" panose="02010800040101010101" pitchFamily="2" charset="-122"/>
              </a:rPr>
              <a:t>TWS</a:t>
            </a:r>
            <a:r>
              <a:rPr lang="zh-CN" altLang="en-US" b="0" i="0" dirty="0">
                <a:solidFill>
                  <a:srgbClr val="333333"/>
                </a:solidFill>
                <a:effectLst/>
                <a:latin typeface="华文新魏" panose="02010800040101010101" pitchFamily="2" charset="-122"/>
                <a:ea typeface="华文新魏" panose="02010800040101010101" pitchFamily="2" charset="-122"/>
              </a:rPr>
              <a:t>耳机出货量还很小，暂时还无缘</a:t>
            </a:r>
            <a:r>
              <a:rPr lang="en-US" altLang="zh-CN" b="0" i="0" dirty="0">
                <a:solidFill>
                  <a:srgbClr val="333333"/>
                </a:solidFill>
                <a:effectLst/>
                <a:latin typeface="华文新魏" panose="02010800040101010101" pitchFamily="2" charset="-122"/>
                <a:ea typeface="华文新魏" panose="02010800040101010101" pitchFamily="2" charset="-122"/>
              </a:rPr>
              <a:t>TOP20</a:t>
            </a:r>
            <a:r>
              <a:rPr lang="zh-CN" altLang="en-US" b="0" i="0" dirty="0">
                <a:solidFill>
                  <a:srgbClr val="333333"/>
                </a:solidFill>
                <a:effectLst/>
                <a:latin typeface="华文新魏" panose="02010800040101010101" pitchFamily="2" charset="-122"/>
                <a:ea typeface="华文新魏" panose="02010800040101010101" pitchFamily="2" charset="-122"/>
              </a:rPr>
              <a:t>榜单。</a:t>
            </a:r>
          </a:p>
        </p:txBody>
      </p:sp>
      <p:pic>
        <p:nvPicPr>
          <p:cNvPr id="12" name="图片 11">
            <a:extLst>
              <a:ext uri="{FF2B5EF4-FFF2-40B4-BE49-F238E27FC236}">
                <a16:creationId xmlns:a16="http://schemas.microsoft.com/office/drawing/2014/main" id="{E0ECA589-F3E5-4DE2-AE9C-ECC53B29AE19}"/>
              </a:ext>
            </a:extLst>
          </p:cNvPr>
          <p:cNvPicPr>
            <a:picLocks noChangeAspect="1"/>
          </p:cNvPicPr>
          <p:nvPr/>
        </p:nvPicPr>
        <p:blipFill>
          <a:blip r:embed="rId4"/>
          <a:stretch>
            <a:fillRect/>
          </a:stretch>
        </p:blipFill>
        <p:spPr>
          <a:xfrm>
            <a:off x="6336357" y="-1"/>
            <a:ext cx="5916333" cy="6858000"/>
          </a:xfrm>
          <a:prstGeom prst="rect">
            <a:avLst/>
          </a:prstGeom>
        </p:spPr>
      </p:pic>
      <p:sp>
        <p:nvSpPr>
          <p:cNvPr id="2" name="文本框 2">
            <a:extLst>
              <a:ext uri="{FF2B5EF4-FFF2-40B4-BE49-F238E27FC236}">
                <a16:creationId xmlns:a16="http://schemas.microsoft.com/office/drawing/2014/main" id="{441E4BC8-5268-4EBA-A62C-7B1C56A3B072}"/>
              </a:ext>
            </a:extLst>
          </p:cNvPr>
          <p:cNvSpPr txBox="1"/>
          <p:nvPr/>
        </p:nvSpPr>
        <p:spPr>
          <a:xfrm>
            <a:off x="-60690" y="6611778"/>
            <a:ext cx="2611009"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本数据来自微信公众号“满天旭日大数据”</a:t>
            </a:r>
          </a:p>
        </p:txBody>
      </p:sp>
    </p:spTree>
    <p:extLst>
      <p:ext uri="{BB962C8B-B14F-4D97-AF65-F5344CB8AC3E}">
        <p14:creationId xmlns:p14="http://schemas.microsoft.com/office/powerpoint/2010/main" val="560944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5859AF0E-0DA3-4BEC-B56E-88C9CE3C47BA}"/>
              </a:ext>
            </a:extLst>
          </p:cNvPr>
          <p:cNvSpPr txBox="1"/>
          <p:nvPr/>
        </p:nvSpPr>
        <p:spPr>
          <a:xfrm>
            <a:off x="143760" y="102851"/>
            <a:ext cx="6169842" cy="461665"/>
          </a:xfrm>
          <a:prstGeom prst="rect">
            <a:avLst/>
          </a:prstGeom>
          <a:noFill/>
        </p:spPr>
        <p:txBody>
          <a:bodyPr wrap="square">
            <a:spAutoFit/>
          </a:bodyPr>
          <a:lstStyle/>
          <a:p>
            <a:pPr algn="l"/>
            <a:r>
              <a:rPr lang="en-US" altLang="zh-CN" sz="2400" b="1" i="0" dirty="0">
                <a:solidFill>
                  <a:srgbClr val="333333"/>
                </a:solidFill>
                <a:effectLst/>
                <a:latin typeface="-apple-system-font"/>
              </a:rPr>
              <a:t>2020</a:t>
            </a:r>
            <a:r>
              <a:rPr lang="zh-CN" altLang="en-US" sz="2400" b="1" i="0" dirty="0">
                <a:solidFill>
                  <a:srgbClr val="333333"/>
                </a:solidFill>
                <a:effectLst/>
                <a:latin typeface="-apple-system-font"/>
              </a:rPr>
              <a:t>年</a:t>
            </a:r>
            <a:r>
              <a:rPr lang="en-US" altLang="zh-CN" sz="2400" b="1" i="0" dirty="0">
                <a:solidFill>
                  <a:srgbClr val="333333"/>
                </a:solidFill>
                <a:effectLst/>
                <a:latin typeface="-apple-system-font"/>
              </a:rPr>
              <a:t>6</a:t>
            </a:r>
            <a:r>
              <a:rPr lang="zh-CN" altLang="en-US" sz="2400" b="1" i="0" dirty="0">
                <a:solidFill>
                  <a:srgbClr val="333333"/>
                </a:solidFill>
                <a:effectLst/>
                <a:latin typeface="-apple-system-font"/>
              </a:rPr>
              <a:t>月全球</a:t>
            </a:r>
            <a:r>
              <a:rPr lang="en-US" altLang="zh-CN" sz="2400" b="1" i="0" dirty="0">
                <a:solidFill>
                  <a:srgbClr val="333333"/>
                </a:solidFill>
                <a:effectLst/>
                <a:latin typeface="-apple-system-font"/>
              </a:rPr>
              <a:t>TWS</a:t>
            </a:r>
            <a:r>
              <a:rPr lang="zh-CN" altLang="en-US" sz="2400" b="1" i="0" dirty="0">
                <a:solidFill>
                  <a:srgbClr val="333333"/>
                </a:solidFill>
                <a:effectLst/>
                <a:latin typeface="-apple-system-font"/>
              </a:rPr>
              <a:t>耳机出货量分析</a:t>
            </a:r>
          </a:p>
        </p:txBody>
      </p:sp>
      <p:sp>
        <p:nvSpPr>
          <p:cNvPr id="6" name="文本框 5">
            <a:extLst>
              <a:ext uri="{FF2B5EF4-FFF2-40B4-BE49-F238E27FC236}">
                <a16:creationId xmlns:a16="http://schemas.microsoft.com/office/drawing/2014/main" id="{22E1DD27-D0EB-4FF2-814F-B67C651E2175}"/>
              </a:ext>
            </a:extLst>
          </p:cNvPr>
          <p:cNvSpPr txBox="1"/>
          <p:nvPr/>
        </p:nvSpPr>
        <p:spPr>
          <a:xfrm>
            <a:off x="-1" y="564516"/>
            <a:ext cx="10897387" cy="2308324"/>
          </a:xfrm>
          <a:prstGeom prst="rect">
            <a:avLst/>
          </a:prstGeom>
          <a:noFill/>
        </p:spPr>
        <p:txBody>
          <a:bodyPr wrap="square">
            <a:spAutoFit/>
          </a:bodyPr>
          <a:lstStyle/>
          <a:p>
            <a:pPr algn="just"/>
            <a:r>
              <a:rPr lang="en-US" altLang="zh-CN" b="0" i="0" dirty="0">
                <a:solidFill>
                  <a:srgbClr val="333333"/>
                </a:solidFill>
                <a:effectLst/>
                <a:latin typeface="-apple-system-font"/>
              </a:rPr>
              <a:t>6</a:t>
            </a:r>
            <a:r>
              <a:rPr lang="zh-CN" altLang="en-US" b="0" i="0" dirty="0">
                <a:solidFill>
                  <a:srgbClr val="333333"/>
                </a:solidFill>
                <a:effectLst/>
                <a:latin typeface="-apple-system-font"/>
              </a:rPr>
              <a:t>月，全球</a:t>
            </a:r>
            <a:r>
              <a:rPr lang="en-US" altLang="zh-CN" b="0" i="0" dirty="0">
                <a:solidFill>
                  <a:srgbClr val="333333"/>
                </a:solidFill>
                <a:effectLst/>
                <a:latin typeface="-apple-system-font"/>
              </a:rPr>
              <a:t>TWS</a:t>
            </a:r>
            <a:r>
              <a:rPr lang="zh-CN" altLang="en-US" b="0" i="0" dirty="0">
                <a:solidFill>
                  <a:srgbClr val="333333"/>
                </a:solidFill>
                <a:effectLst/>
                <a:latin typeface="-apple-system-font"/>
              </a:rPr>
              <a:t>耳机出货量达</a:t>
            </a:r>
            <a:r>
              <a:rPr lang="en-US" altLang="zh-CN" b="0" i="0" dirty="0">
                <a:solidFill>
                  <a:srgbClr val="333333"/>
                </a:solidFill>
                <a:effectLst/>
                <a:latin typeface="-apple-system-font"/>
              </a:rPr>
              <a:t>3772</a:t>
            </a:r>
            <a:r>
              <a:rPr lang="zh-CN" altLang="en-US" b="0" i="0" dirty="0">
                <a:solidFill>
                  <a:srgbClr val="333333"/>
                </a:solidFill>
                <a:effectLst/>
                <a:latin typeface="-apple-system-font"/>
              </a:rPr>
              <a:t>万部，同比增长</a:t>
            </a:r>
            <a:r>
              <a:rPr lang="en-US" altLang="zh-CN" b="0" i="0" dirty="0">
                <a:solidFill>
                  <a:srgbClr val="333333"/>
                </a:solidFill>
                <a:effectLst/>
                <a:latin typeface="-apple-system-font"/>
              </a:rPr>
              <a:t>61%</a:t>
            </a:r>
            <a:r>
              <a:rPr lang="zh-CN" altLang="en-US" b="0" i="0" dirty="0">
                <a:solidFill>
                  <a:srgbClr val="333333"/>
                </a:solidFill>
                <a:effectLst/>
                <a:latin typeface="-apple-system-font"/>
              </a:rPr>
              <a:t>。</a:t>
            </a:r>
          </a:p>
          <a:p>
            <a:pPr algn="just"/>
            <a:br>
              <a:rPr lang="zh-CN" altLang="en-US" b="0" i="0" dirty="0">
                <a:solidFill>
                  <a:srgbClr val="333333"/>
                </a:solidFill>
                <a:effectLst/>
                <a:latin typeface="-apple-system-font"/>
              </a:rPr>
            </a:br>
            <a:r>
              <a:rPr lang="zh-CN" altLang="en-US" b="0" i="0" dirty="0">
                <a:solidFill>
                  <a:srgbClr val="333333"/>
                </a:solidFill>
                <a:effectLst/>
                <a:latin typeface="-apple-system-font"/>
              </a:rPr>
              <a:t>分地区看，中国出货量约</a:t>
            </a:r>
            <a:r>
              <a:rPr lang="en-US" altLang="zh-CN" b="0" i="0" dirty="0">
                <a:solidFill>
                  <a:srgbClr val="333333"/>
                </a:solidFill>
                <a:effectLst/>
                <a:latin typeface="-apple-system-font"/>
              </a:rPr>
              <a:t>1155</a:t>
            </a:r>
            <a:r>
              <a:rPr lang="zh-CN" altLang="en-US" b="0" i="0" dirty="0">
                <a:solidFill>
                  <a:srgbClr val="333333"/>
                </a:solidFill>
                <a:effectLst/>
                <a:latin typeface="-apple-system-font"/>
              </a:rPr>
              <a:t>万部，占比</a:t>
            </a:r>
            <a:r>
              <a:rPr lang="en-US" altLang="zh-CN" b="0" i="0" dirty="0">
                <a:solidFill>
                  <a:srgbClr val="333333"/>
                </a:solidFill>
                <a:effectLst/>
                <a:latin typeface="-apple-system-font"/>
              </a:rPr>
              <a:t>31%</a:t>
            </a:r>
            <a:r>
              <a:rPr lang="zh-CN" altLang="en-US" b="0" i="0" dirty="0">
                <a:solidFill>
                  <a:srgbClr val="333333"/>
                </a:solidFill>
                <a:effectLst/>
                <a:latin typeface="-apple-system-font"/>
              </a:rPr>
              <a:t>；美国出货量约</a:t>
            </a:r>
            <a:r>
              <a:rPr lang="en-US" altLang="zh-CN" b="0" i="0" dirty="0">
                <a:solidFill>
                  <a:srgbClr val="333333"/>
                </a:solidFill>
                <a:effectLst/>
                <a:latin typeface="-apple-system-font"/>
              </a:rPr>
              <a:t>81</a:t>
            </a:r>
            <a:r>
              <a:rPr lang="zh-CN" altLang="en-US" b="0" i="0" dirty="0">
                <a:solidFill>
                  <a:srgbClr val="333333"/>
                </a:solidFill>
                <a:effectLst/>
                <a:latin typeface="-apple-system-font"/>
              </a:rPr>
              <a:t>万部，占比</a:t>
            </a:r>
            <a:r>
              <a:rPr lang="en-US" altLang="zh-CN" b="0" i="0" dirty="0">
                <a:solidFill>
                  <a:srgbClr val="333333"/>
                </a:solidFill>
                <a:effectLst/>
                <a:latin typeface="-apple-system-font"/>
              </a:rPr>
              <a:t>22%</a:t>
            </a:r>
            <a:r>
              <a:rPr lang="zh-CN" altLang="en-US" b="0" i="0" dirty="0">
                <a:solidFill>
                  <a:srgbClr val="333333"/>
                </a:solidFill>
                <a:effectLst/>
                <a:latin typeface="-apple-system-font"/>
              </a:rPr>
              <a:t>；欧洲出货量约</a:t>
            </a:r>
            <a:r>
              <a:rPr lang="en-US" altLang="zh-CN" b="0" i="0" dirty="0">
                <a:solidFill>
                  <a:srgbClr val="333333"/>
                </a:solidFill>
                <a:effectLst/>
                <a:latin typeface="-apple-system-font"/>
              </a:rPr>
              <a:t>739</a:t>
            </a:r>
            <a:r>
              <a:rPr lang="zh-CN" altLang="en-US" b="0" i="0" dirty="0">
                <a:solidFill>
                  <a:srgbClr val="333333"/>
                </a:solidFill>
                <a:effectLst/>
                <a:latin typeface="-apple-system-font"/>
              </a:rPr>
              <a:t>万部，占比</a:t>
            </a:r>
            <a:r>
              <a:rPr lang="en-US" altLang="zh-CN" b="0" i="0" dirty="0">
                <a:solidFill>
                  <a:srgbClr val="333333"/>
                </a:solidFill>
                <a:effectLst/>
                <a:latin typeface="-apple-system-font"/>
              </a:rPr>
              <a:t>20%</a:t>
            </a:r>
            <a:r>
              <a:rPr lang="zh-CN" altLang="en-US" b="0" i="0" dirty="0">
                <a:solidFill>
                  <a:srgbClr val="333333"/>
                </a:solidFill>
                <a:effectLst/>
                <a:latin typeface="-apple-system-font"/>
              </a:rPr>
              <a:t>；印度出货量约</a:t>
            </a:r>
            <a:r>
              <a:rPr lang="en-US" altLang="zh-CN" b="0" i="0" dirty="0">
                <a:solidFill>
                  <a:srgbClr val="333333"/>
                </a:solidFill>
                <a:effectLst/>
                <a:latin typeface="-apple-system-font"/>
              </a:rPr>
              <a:t>180</a:t>
            </a:r>
            <a:r>
              <a:rPr lang="zh-CN" altLang="en-US" b="0" i="0" dirty="0">
                <a:solidFill>
                  <a:srgbClr val="333333"/>
                </a:solidFill>
                <a:effectLst/>
                <a:latin typeface="-apple-system-font"/>
              </a:rPr>
              <a:t>万部，占比</a:t>
            </a:r>
            <a:r>
              <a:rPr lang="en-US" altLang="zh-CN" b="0" i="0" dirty="0">
                <a:solidFill>
                  <a:srgbClr val="333333"/>
                </a:solidFill>
                <a:effectLst/>
                <a:latin typeface="-apple-system-font"/>
              </a:rPr>
              <a:t>5%</a:t>
            </a:r>
            <a:r>
              <a:rPr lang="zh-CN" altLang="en-US" b="0" i="0" dirty="0">
                <a:solidFill>
                  <a:srgbClr val="333333"/>
                </a:solidFill>
                <a:effectLst/>
                <a:latin typeface="-apple-system-font"/>
              </a:rPr>
              <a:t>；日本出货量约</a:t>
            </a:r>
            <a:r>
              <a:rPr lang="en-US" altLang="zh-CN" b="0" i="0" dirty="0">
                <a:solidFill>
                  <a:srgbClr val="333333"/>
                </a:solidFill>
                <a:effectLst/>
                <a:latin typeface="-apple-system-font"/>
              </a:rPr>
              <a:t>98</a:t>
            </a:r>
            <a:r>
              <a:rPr lang="zh-CN" altLang="en-US" b="0" i="0" dirty="0">
                <a:solidFill>
                  <a:srgbClr val="333333"/>
                </a:solidFill>
                <a:effectLst/>
                <a:latin typeface="-apple-system-font"/>
              </a:rPr>
              <a:t>万部，占比</a:t>
            </a:r>
            <a:r>
              <a:rPr lang="en-US" altLang="zh-CN" b="0" i="0" dirty="0">
                <a:solidFill>
                  <a:srgbClr val="333333"/>
                </a:solidFill>
                <a:effectLst/>
                <a:latin typeface="-apple-system-font"/>
              </a:rPr>
              <a:t>3%</a:t>
            </a:r>
            <a:r>
              <a:rPr lang="zh-CN" altLang="en-US" b="0" i="0" dirty="0">
                <a:solidFill>
                  <a:srgbClr val="333333"/>
                </a:solidFill>
                <a:effectLst/>
                <a:latin typeface="-apple-system-font"/>
              </a:rPr>
              <a:t>；俄罗斯出货量约</a:t>
            </a:r>
            <a:r>
              <a:rPr lang="en-US" altLang="zh-CN" b="0" i="0" dirty="0">
                <a:solidFill>
                  <a:srgbClr val="333333"/>
                </a:solidFill>
                <a:effectLst/>
                <a:latin typeface="-apple-system-font"/>
              </a:rPr>
              <a:t>35</a:t>
            </a:r>
            <a:r>
              <a:rPr lang="zh-CN" altLang="en-US" b="0" i="0" dirty="0">
                <a:solidFill>
                  <a:srgbClr val="333333"/>
                </a:solidFill>
                <a:effectLst/>
                <a:latin typeface="-apple-system-font"/>
              </a:rPr>
              <a:t>万部，占比</a:t>
            </a:r>
            <a:r>
              <a:rPr lang="en-US" altLang="zh-CN" b="0" i="0" dirty="0">
                <a:solidFill>
                  <a:srgbClr val="333333"/>
                </a:solidFill>
                <a:effectLst/>
                <a:latin typeface="-apple-system-font"/>
              </a:rPr>
              <a:t>1%</a:t>
            </a:r>
            <a:r>
              <a:rPr lang="zh-CN" altLang="en-US" b="0" i="0" dirty="0">
                <a:solidFill>
                  <a:srgbClr val="333333"/>
                </a:solidFill>
                <a:effectLst/>
                <a:latin typeface="-apple-system-font"/>
              </a:rPr>
              <a:t>。中国是疫情过后经济恢复比较快的国家，居民的消费热情也逐渐恢复了，所以</a:t>
            </a:r>
            <a:r>
              <a:rPr lang="en-US" altLang="zh-CN" b="0" i="0" dirty="0">
                <a:solidFill>
                  <a:srgbClr val="333333"/>
                </a:solidFill>
                <a:effectLst/>
                <a:latin typeface="-apple-system-font"/>
              </a:rPr>
              <a:t>7</a:t>
            </a:r>
            <a:r>
              <a:rPr lang="zh-CN" altLang="en-US" b="0" i="0" dirty="0">
                <a:solidFill>
                  <a:srgbClr val="333333"/>
                </a:solidFill>
                <a:effectLst/>
                <a:latin typeface="-apple-system-font"/>
              </a:rPr>
              <a:t>月中国的</a:t>
            </a:r>
            <a:r>
              <a:rPr lang="en-US" altLang="zh-CN" b="0" i="0" dirty="0">
                <a:solidFill>
                  <a:srgbClr val="333333"/>
                </a:solidFill>
                <a:effectLst/>
                <a:latin typeface="-apple-system-font"/>
              </a:rPr>
              <a:t>TWS</a:t>
            </a:r>
            <a:r>
              <a:rPr lang="zh-CN" altLang="en-US" b="0" i="0" dirty="0">
                <a:solidFill>
                  <a:srgbClr val="333333"/>
                </a:solidFill>
                <a:effectLst/>
                <a:latin typeface="-apple-system-font"/>
              </a:rPr>
              <a:t>耳机出货量远高于其他地区。</a:t>
            </a:r>
          </a:p>
          <a:p>
            <a:br>
              <a:rPr lang="zh-CN" altLang="en-US" dirty="0"/>
            </a:br>
            <a:endParaRPr lang="zh-CN" altLang="en-US" dirty="0"/>
          </a:p>
        </p:txBody>
      </p:sp>
      <p:pic>
        <p:nvPicPr>
          <p:cNvPr id="7" name="图片 6">
            <a:extLst>
              <a:ext uri="{FF2B5EF4-FFF2-40B4-BE49-F238E27FC236}">
                <a16:creationId xmlns:a16="http://schemas.microsoft.com/office/drawing/2014/main" id="{68CDE6EC-50EC-4EBB-9824-0125B2B393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19" y="2313189"/>
            <a:ext cx="4695825" cy="4276725"/>
          </a:xfrm>
          <a:prstGeom prst="rect">
            <a:avLst/>
          </a:prstGeom>
        </p:spPr>
      </p:pic>
      <p:sp>
        <p:nvSpPr>
          <p:cNvPr id="10" name="文本框 9">
            <a:extLst>
              <a:ext uri="{FF2B5EF4-FFF2-40B4-BE49-F238E27FC236}">
                <a16:creationId xmlns:a16="http://schemas.microsoft.com/office/drawing/2014/main" id="{E85CC94B-E0C2-4DD0-A842-0B0A79663F74}"/>
              </a:ext>
            </a:extLst>
          </p:cNvPr>
          <p:cNvSpPr txBox="1"/>
          <p:nvPr/>
        </p:nvSpPr>
        <p:spPr>
          <a:xfrm>
            <a:off x="5130539" y="2714097"/>
            <a:ext cx="6169842" cy="646331"/>
          </a:xfrm>
          <a:prstGeom prst="rect">
            <a:avLst/>
          </a:prstGeom>
          <a:noFill/>
        </p:spPr>
        <p:txBody>
          <a:bodyPr wrap="square">
            <a:spAutoFit/>
          </a:bodyPr>
          <a:lstStyle/>
          <a:p>
            <a:r>
              <a:rPr lang="zh-CN" altLang="en-US" b="0" i="0" dirty="0">
                <a:solidFill>
                  <a:srgbClr val="333333"/>
                </a:solidFill>
                <a:effectLst/>
                <a:latin typeface="-apple-system-font"/>
              </a:rPr>
              <a:t>从品牌上看，</a:t>
            </a:r>
            <a:r>
              <a:rPr lang="en-US" altLang="zh-CN" b="0" i="0" dirty="0">
                <a:solidFill>
                  <a:srgbClr val="333333"/>
                </a:solidFill>
                <a:effectLst/>
                <a:latin typeface="-apple-system-font"/>
              </a:rPr>
              <a:t>6</a:t>
            </a:r>
            <a:r>
              <a:rPr lang="zh-CN" altLang="en-US" b="0" i="0" dirty="0">
                <a:solidFill>
                  <a:srgbClr val="333333"/>
                </a:solidFill>
                <a:effectLst/>
                <a:latin typeface="-apple-system-font"/>
              </a:rPr>
              <a:t>月出货量前五是苹果、小米、三星、华为和</a:t>
            </a:r>
            <a:r>
              <a:rPr lang="en-US" altLang="zh-CN" b="0" i="0" dirty="0">
                <a:solidFill>
                  <a:srgbClr val="333333"/>
                </a:solidFill>
                <a:effectLst/>
                <a:latin typeface="-apple-system-font"/>
              </a:rPr>
              <a:t>OPPO</a:t>
            </a:r>
            <a:r>
              <a:rPr lang="zh-CN" altLang="en-US" b="0" i="0" dirty="0">
                <a:solidFill>
                  <a:srgbClr val="333333"/>
                </a:solidFill>
                <a:effectLst/>
                <a:latin typeface="-apple-system-font"/>
              </a:rPr>
              <a:t>，占据了总量的</a:t>
            </a:r>
            <a:r>
              <a:rPr lang="en-US" altLang="zh-CN" b="0" i="0" dirty="0">
                <a:solidFill>
                  <a:srgbClr val="333333"/>
                </a:solidFill>
                <a:effectLst/>
                <a:latin typeface="-apple-system-font"/>
              </a:rPr>
              <a:t>38%</a:t>
            </a:r>
            <a:r>
              <a:rPr lang="zh-CN" altLang="en-US" b="0" i="0" dirty="0">
                <a:solidFill>
                  <a:srgbClr val="333333"/>
                </a:solidFill>
                <a:effectLst/>
                <a:latin typeface="-apple-system-font"/>
              </a:rPr>
              <a:t>；品牌出货量前十占据总量的</a:t>
            </a:r>
            <a:r>
              <a:rPr lang="en-US" altLang="zh-CN" b="0" i="0" dirty="0">
                <a:solidFill>
                  <a:srgbClr val="333333"/>
                </a:solidFill>
                <a:effectLst/>
                <a:latin typeface="-apple-system-font"/>
              </a:rPr>
              <a:t>51%</a:t>
            </a:r>
            <a:r>
              <a:rPr lang="zh-CN" altLang="en-US" b="0" i="0" dirty="0">
                <a:solidFill>
                  <a:srgbClr val="333333"/>
                </a:solidFill>
                <a:effectLst/>
                <a:latin typeface="-apple-system-font"/>
              </a:rPr>
              <a:t>。</a:t>
            </a:r>
            <a:endParaRPr lang="zh-CN" altLang="en-US" dirty="0"/>
          </a:p>
        </p:txBody>
      </p:sp>
      <p:pic>
        <p:nvPicPr>
          <p:cNvPr id="12" name="图片 11">
            <a:extLst>
              <a:ext uri="{FF2B5EF4-FFF2-40B4-BE49-F238E27FC236}">
                <a16:creationId xmlns:a16="http://schemas.microsoft.com/office/drawing/2014/main" id="{61A0AA8A-123F-421E-8D10-549BED2F96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8692" y="3412524"/>
            <a:ext cx="5276850" cy="3342625"/>
          </a:xfrm>
          <a:prstGeom prst="rect">
            <a:avLst/>
          </a:prstGeom>
        </p:spPr>
      </p:pic>
    </p:spTree>
    <p:extLst>
      <p:ext uri="{BB962C8B-B14F-4D97-AF65-F5344CB8AC3E}">
        <p14:creationId xmlns:p14="http://schemas.microsoft.com/office/powerpoint/2010/main" val="2544330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文本框 1">
            <a:extLst>
              <a:ext uri="{FF2B5EF4-FFF2-40B4-BE49-F238E27FC236}">
                <a16:creationId xmlns:a16="http://schemas.microsoft.com/office/drawing/2014/main" id="{C10719BD-6B84-4169-A0B0-B3F8CD0CECF7}"/>
              </a:ext>
            </a:extLst>
          </p:cNvPr>
          <p:cNvSpPr txBox="1"/>
          <p:nvPr/>
        </p:nvSpPr>
        <p:spPr>
          <a:xfrm>
            <a:off x="58917" y="0"/>
            <a:ext cx="6172200" cy="954107"/>
          </a:xfrm>
          <a:prstGeom prst="rect">
            <a:avLst/>
          </a:prstGeom>
          <a:noFill/>
        </p:spPr>
        <p:txBody>
          <a:bodyPr wrap="square">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cs typeface="宋体" panose="02010600030101010101" pitchFamily="2" charset="-122"/>
              </a:rPr>
              <a:t>7</a:t>
            </a:r>
            <a:r>
              <a:rPr lang="zh-CN" altLang="zh-CN" sz="2800" b="1"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rPr>
              <a:t>月</a:t>
            </a:r>
            <a:r>
              <a:rPr lang="en-US" altLang="zh-CN" sz="2800" b="1" i="0" dirty="0">
                <a:solidFill>
                  <a:srgbClr val="333333"/>
                </a:solidFill>
                <a:effectLst/>
                <a:latin typeface="-apple-system-font"/>
              </a:rPr>
              <a:t>TWS</a:t>
            </a:r>
            <a:r>
              <a:rPr lang="zh-CN" altLang="en-US" sz="2800" b="1" i="0" dirty="0">
                <a:solidFill>
                  <a:srgbClr val="333333"/>
                </a:solidFill>
                <a:effectLst/>
                <a:latin typeface="-apple-system-font"/>
              </a:rPr>
              <a:t>全球品牌出货量排行榜</a:t>
            </a:r>
          </a:p>
          <a:p>
            <a:pPr>
              <a:spcAft>
                <a:spcPts val="0"/>
              </a:spcAft>
            </a:pPr>
            <a:endParaRPr lang="zh-CN" altLang="zh-CN" sz="280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endParaRPr>
          </a:p>
        </p:txBody>
      </p:sp>
      <p:pic>
        <p:nvPicPr>
          <p:cNvPr id="4" name="图片 3">
            <a:extLst>
              <a:ext uri="{FF2B5EF4-FFF2-40B4-BE49-F238E27FC236}">
                <a16:creationId xmlns:a16="http://schemas.microsoft.com/office/drawing/2014/main" id="{FC9CEA9D-499B-40E3-9CE4-367F9A056B4E}"/>
              </a:ext>
            </a:extLst>
          </p:cNvPr>
          <p:cNvPicPr>
            <a:picLocks noChangeAspect="1"/>
          </p:cNvPicPr>
          <p:nvPr/>
        </p:nvPicPr>
        <p:blipFill>
          <a:blip r:embed="rId4"/>
          <a:stretch>
            <a:fillRect/>
          </a:stretch>
        </p:blipFill>
        <p:spPr>
          <a:xfrm>
            <a:off x="5920033" y="-1"/>
            <a:ext cx="5832690" cy="6858000"/>
          </a:xfrm>
          <a:prstGeom prst="rect">
            <a:avLst/>
          </a:prstGeom>
        </p:spPr>
      </p:pic>
      <p:sp>
        <p:nvSpPr>
          <p:cNvPr id="7" name="文本框 6">
            <a:extLst>
              <a:ext uri="{FF2B5EF4-FFF2-40B4-BE49-F238E27FC236}">
                <a16:creationId xmlns:a16="http://schemas.microsoft.com/office/drawing/2014/main" id="{9701FE57-8649-4ED5-B111-F06A25AFE4FC}"/>
              </a:ext>
            </a:extLst>
          </p:cNvPr>
          <p:cNvSpPr txBox="1"/>
          <p:nvPr/>
        </p:nvSpPr>
        <p:spPr>
          <a:xfrm>
            <a:off x="58917" y="706914"/>
            <a:ext cx="5421839" cy="3693319"/>
          </a:xfrm>
          <a:prstGeom prst="rect">
            <a:avLst/>
          </a:prstGeom>
          <a:noFill/>
        </p:spPr>
        <p:txBody>
          <a:bodyPr wrap="square">
            <a:spAutoFit/>
          </a:bodyPr>
          <a:lstStyle/>
          <a:p>
            <a:pPr algn="just"/>
            <a:r>
              <a:rPr lang="zh-CN" altLang="en-US" b="0" i="0" dirty="0">
                <a:solidFill>
                  <a:srgbClr val="333333"/>
                </a:solidFill>
                <a:effectLst/>
                <a:latin typeface="-apple-system-font"/>
              </a:rPr>
              <a:t>旭日大数据公布了</a:t>
            </a:r>
            <a:r>
              <a:rPr lang="en-US" altLang="zh-CN" b="0" i="0" dirty="0">
                <a:solidFill>
                  <a:srgbClr val="333333"/>
                </a:solidFill>
                <a:effectLst/>
                <a:latin typeface="-apple-system-font"/>
              </a:rPr>
              <a:t>2020</a:t>
            </a:r>
            <a:r>
              <a:rPr lang="zh-CN" altLang="en-US" b="0" i="0" dirty="0">
                <a:solidFill>
                  <a:srgbClr val="333333"/>
                </a:solidFill>
                <a:effectLst/>
                <a:latin typeface="-apple-system-font"/>
              </a:rPr>
              <a:t>年</a:t>
            </a:r>
            <a:r>
              <a:rPr lang="en-US" altLang="zh-CN" b="0" i="0" dirty="0">
                <a:solidFill>
                  <a:srgbClr val="333333"/>
                </a:solidFill>
                <a:effectLst/>
                <a:latin typeface="-apple-system-font"/>
              </a:rPr>
              <a:t>7</a:t>
            </a:r>
            <a:r>
              <a:rPr lang="zh-CN" altLang="en-US" b="0" i="0" dirty="0">
                <a:solidFill>
                  <a:srgbClr val="333333"/>
                </a:solidFill>
                <a:effectLst/>
                <a:latin typeface="-apple-system-font"/>
              </a:rPr>
              <a:t>月全球</a:t>
            </a:r>
            <a:r>
              <a:rPr lang="en-US" altLang="zh-CN" b="0" i="0" dirty="0">
                <a:solidFill>
                  <a:srgbClr val="333333"/>
                </a:solidFill>
                <a:effectLst/>
                <a:latin typeface="-apple-system-font"/>
              </a:rPr>
              <a:t>TWS</a:t>
            </a:r>
            <a:r>
              <a:rPr lang="zh-CN" altLang="en-US" b="0" i="0" dirty="0">
                <a:solidFill>
                  <a:srgbClr val="333333"/>
                </a:solidFill>
                <a:effectLst/>
                <a:latin typeface="-apple-system-font"/>
              </a:rPr>
              <a:t>品牌销量排行榜，与上期数据相比，全球品牌七排名</a:t>
            </a:r>
            <a:r>
              <a:rPr lang="en-US" altLang="zh-CN" b="0" i="0" dirty="0">
                <a:solidFill>
                  <a:srgbClr val="333333"/>
                </a:solidFill>
                <a:effectLst/>
                <a:latin typeface="-apple-system-font"/>
              </a:rPr>
              <a:t>TOP20</a:t>
            </a:r>
            <a:r>
              <a:rPr lang="zh-CN" altLang="en-US" b="0" i="0" dirty="0">
                <a:solidFill>
                  <a:srgbClr val="333333"/>
                </a:solidFill>
                <a:effectLst/>
                <a:latin typeface="-apple-system-font"/>
              </a:rPr>
              <a:t>汰换率为</a:t>
            </a:r>
            <a:r>
              <a:rPr lang="en-US" altLang="zh-CN" b="0" i="0" dirty="0">
                <a:solidFill>
                  <a:srgbClr val="333333"/>
                </a:solidFill>
                <a:effectLst/>
                <a:latin typeface="-apple-system-font"/>
              </a:rPr>
              <a:t>15%</a:t>
            </a:r>
            <a:r>
              <a:rPr lang="zh-CN" altLang="en-US" b="0" i="0" dirty="0">
                <a:solidFill>
                  <a:srgbClr val="333333"/>
                </a:solidFill>
                <a:effectLst/>
                <a:latin typeface="-apple-system-font"/>
              </a:rPr>
              <a:t>，其中</a:t>
            </a:r>
            <a:r>
              <a:rPr lang="en-US" altLang="zh-CN" b="0" i="0" dirty="0">
                <a:solidFill>
                  <a:srgbClr val="333333"/>
                </a:solidFill>
                <a:effectLst/>
                <a:latin typeface="-apple-system-font"/>
              </a:rPr>
              <a:t>DOSS</a:t>
            </a:r>
            <a:r>
              <a:rPr lang="zh-CN" altLang="en-US" b="0" i="0" dirty="0">
                <a:solidFill>
                  <a:srgbClr val="333333"/>
                </a:solidFill>
                <a:effectLst/>
                <a:latin typeface="-apple-system-font"/>
              </a:rPr>
              <a:t>，万魔、</a:t>
            </a:r>
            <a:r>
              <a:rPr lang="en-US" altLang="zh-CN" b="0" i="0" dirty="0">
                <a:solidFill>
                  <a:srgbClr val="333333"/>
                </a:solidFill>
                <a:effectLst/>
                <a:latin typeface="-apple-system-font"/>
              </a:rPr>
              <a:t>BOSE</a:t>
            </a:r>
            <a:r>
              <a:rPr lang="zh-CN" altLang="en-US" b="0" i="0" dirty="0">
                <a:solidFill>
                  <a:srgbClr val="333333"/>
                </a:solidFill>
                <a:effectLst/>
                <a:latin typeface="-apple-system-font"/>
              </a:rPr>
              <a:t>跌出前</a:t>
            </a:r>
            <a:r>
              <a:rPr lang="en-US" altLang="zh-CN" b="0" i="0" dirty="0">
                <a:solidFill>
                  <a:srgbClr val="333333"/>
                </a:solidFill>
                <a:effectLst/>
                <a:latin typeface="-apple-system-font"/>
              </a:rPr>
              <a:t>20</a:t>
            </a:r>
            <a:r>
              <a:rPr lang="zh-CN" altLang="en-US" b="0" i="0" dirty="0">
                <a:solidFill>
                  <a:srgbClr val="333333"/>
                </a:solidFill>
                <a:effectLst/>
                <a:latin typeface="-apple-system-font"/>
              </a:rPr>
              <a:t>，广州由我，</a:t>
            </a:r>
            <a:r>
              <a:rPr lang="en-US" altLang="zh-CN" b="0" i="0" dirty="0" err="1">
                <a:solidFill>
                  <a:srgbClr val="333333"/>
                </a:solidFill>
                <a:effectLst/>
                <a:latin typeface="-apple-system-font"/>
              </a:rPr>
              <a:t>Tzumi</a:t>
            </a:r>
            <a:r>
              <a:rPr lang="zh-CN" altLang="en-US" b="0" i="0" dirty="0">
                <a:solidFill>
                  <a:srgbClr val="333333"/>
                </a:solidFill>
                <a:effectLst/>
                <a:latin typeface="-apple-system-font"/>
              </a:rPr>
              <a:t>登榜，与前月一样，品牌汰换主要集中于榜单中部以后，总体品牌榜差异不大，前</a:t>
            </a:r>
            <a:r>
              <a:rPr lang="en-US" altLang="zh-CN" b="0" i="0" dirty="0">
                <a:solidFill>
                  <a:srgbClr val="333333"/>
                </a:solidFill>
                <a:effectLst/>
                <a:latin typeface="-apple-system-font"/>
              </a:rPr>
              <a:t>TOP20</a:t>
            </a:r>
            <a:r>
              <a:rPr lang="zh-CN" altLang="en-US" b="0" i="0" dirty="0">
                <a:solidFill>
                  <a:srgbClr val="333333"/>
                </a:solidFill>
                <a:effectLst/>
                <a:latin typeface="-apple-system-font"/>
              </a:rPr>
              <a:t>总体出货量相较于上月下滑</a:t>
            </a:r>
            <a:r>
              <a:rPr lang="en-US" altLang="zh-CN" b="0" i="0" dirty="0">
                <a:solidFill>
                  <a:srgbClr val="333333"/>
                </a:solidFill>
                <a:effectLst/>
                <a:latin typeface="-apple-system-font"/>
              </a:rPr>
              <a:t>0.32KK</a:t>
            </a:r>
            <a:r>
              <a:rPr lang="zh-CN" altLang="en-US" b="0" i="0" dirty="0">
                <a:solidFill>
                  <a:srgbClr val="333333"/>
                </a:solidFill>
                <a:effectLst/>
                <a:latin typeface="-apple-system-font"/>
              </a:rPr>
              <a:t>。</a:t>
            </a:r>
          </a:p>
          <a:p>
            <a:pPr algn="just"/>
            <a:br>
              <a:rPr lang="zh-CN" altLang="en-US" b="0" i="0" dirty="0">
                <a:solidFill>
                  <a:srgbClr val="333333"/>
                </a:solidFill>
                <a:effectLst/>
                <a:latin typeface="-apple-system-font"/>
              </a:rPr>
            </a:br>
            <a:endParaRPr lang="zh-CN" altLang="en-US" b="0" i="0" dirty="0">
              <a:solidFill>
                <a:srgbClr val="333333"/>
              </a:solidFill>
              <a:effectLst/>
              <a:latin typeface="-apple-system-font"/>
            </a:endParaRPr>
          </a:p>
          <a:p>
            <a:pPr algn="just"/>
            <a:r>
              <a:rPr lang="zh-CN" altLang="en-US" b="0" i="0" dirty="0">
                <a:solidFill>
                  <a:srgbClr val="333333"/>
                </a:solidFill>
                <a:effectLst/>
                <a:latin typeface="-apple-system-font"/>
              </a:rPr>
              <a:t>排行的榜头部变化较大，主要是高端品牌占比出现下滑，跌幅明显，除苹果上涨较大，小米、三星、</a:t>
            </a:r>
            <a:r>
              <a:rPr lang="en-US" altLang="zh-CN" b="0" i="0" dirty="0">
                <a:solidFill>
                  <a:srgbClr val="333333"/>
                </a:solidFill>
                <a:effectLst/>
                <a:latin typeface="-apple-system-font"/>
              </a:rPr>
              <a:t>oppo</a:t>
            </a:r>
            <a:r>
              <a:rPr lang="zh-CN" altLang="en-US" b="0" i="0" dirty="0">
                <a:solidFill>
                  <a:srgbClr val="333333"/>
                </a:solidFill>
                <a:effectLst/>
                <a:latin typeface="-apple-system-font"/>
              </a:rPr>
              <a:t>、华为等皆出现下滑，</a:t>
            </a:r>
            <a:r>
              <a:rPr lang="en-US" altLang="zh-CN" b="0" i="0" dirty="0">
                <a:solidFill>
                  <a:srgbClr val="333333"/>
                </a:solidFill>
                <a:effectLst/>
                <a:latin typeface="-apple-system-font"/>
              </a:rPr>
              <a:t>oppo</a:t>
            </a:r>
            <a:r>
              <a:rPr lang="zh-CN" altLang="en-US" b="0" i="0" dirty="0">
                <a:solidFill>
                  <a:srgbClr val="333333"/>
                </a:solidFill>
                <a:effectLst/>
                <a:latin typeface="-apple-system-font"/>
              </a:rPr>
              <a:t>跌出前五，被</a:t>
            </a:r>
            <a:r>
              <a:rPr lang="en-US" altLang="zh-CN" b="0" i="0" dirty="0">
                <a:solidFill>
                  <a:srgbClr val="333333"/>
                </a:solidFill>
                <a:effectLst/>
                <a:latin typeface="-apple-system-font"/>
              </a:rPr>
              <a:t>QCY</a:t>
            </a:r>
            <a:r>
              <a:rPr lang="zh-CN" altLang="en-US" b="0" i="0" dirty="0">
                <a:solidFill>
                  <a:srgbClr val="333333"/>
                </a:solidFill>
                <a:effectLst/>
                <a:latin typeface="-apple-system-font"/>
              </a:rPr>
              <a:t>超过，前十格局基本没变。出货量变化最大的要属</a:t>
            </a:r>
            <a:r>
              <a:rPr lang="en-US" altLang="zh-CN" b="0" i="0" dirty="0">
                <a:solidFill>
                  <a:srgbClr val="333333"/>
                </a:solidFill>
                <a:effectLst/>
                <a:latin typeface="-apple-system-font"/>
              </a:rPr>
              <a:t>BOSE</a:t>
            </a:r>
            <a:r>
              <a:rPr lang="zh-CN" altLang="en-US" b="0" i="0" dirty="0">
                <a:solidFill>
                  <a:srgbClr val="333333"/>
                </a:solidFill>
                <a:effectLst/>
                <a:latin typeface="-apple-system-font"/>
              </a:rPr>
              <a:t>，由</a:t>
            </a:r>
            <a:r>
              <a:rPr lang="en-US" altLang="zh-CN" b="0" i="0" dirty="0">
                <a:solidFill>
                  <a:srgbClr val="333333"/>
                </a:solidFill>
                <a:effectLst/>
                <a:latin typeface="-apple-system-font"/>
              </a:rPr>
              <a:t>16</a:t>
            </a:r>
            <a:r>
              <a:rPr lang="zh-CN" altLang="en-US" b="0" i="0" dirty="0">
                <a:solidFill>
                  <a:srgbClr val="333333"/>
                </a:solidFill>
                <a:effectLst/>
                <a:latin typeface="-apple-system-font"/>
              </a:rPr>
              <a:t>名跌出榜外。</a:t>
            </a:r>
          </a:p>
        </p:txBody>
      </p:sp>
    </p:spTree>
    <p:extLst>
      <p:ext uri="{BB962C8B-B14F-4D97-AF65-F5344CB8AC3E}">
        <p14:creationId xmlns:p14="http://schemas.microsoft.com/office/powerpoint/2010/main" val="3408142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5" name="图片 4">
            <a:extLst>
              <a:ext uri="{FF2B5EF4-FFF2-40B4-BE49-F238E27FC236}">
                <a16:creationId xmlns:a16="http://schemas.microsoft.com/office/drawing/2014/main" id="{2229E68A-061A-44E1-A2B9-C28760BB5582}"/>
              </a:ext>
            </a:extLst>
          </p:cNvPr>
          <p:cNvPicPr>
            <a:picLocks noChangeAspect="1"/>
          </p:cNvPicPr>
          <p:nvPr/>
        </p:nvPicPr>
        <p:blipFill>
          <a:blip r:embed="rId4"/>
          <a:stretch>
            <a:fillRect/>
          </a:stretch>
        </p:blipFill>
        <p:spPr>
          <a:xfrm>
            <a:off x="1677316" y="0"/>
            <a:ext cx="8837367" cy="6858000"/>
          </a:xfrm>
          <a:prstGeom prst="rect">
            <a:avLst/>
          </a:prstGeom>
        </p:spPr>
      </p:pic>
      <p:sp>
        <p:nvSpPr>
          <p:cNvPr id="2" name="文本框 1">
            <a:extLst>
              <a:ext uri="{FF2B5EF4-FFF2-40B4-BE49-F238E27FC236}">
                <a16:creationId xmlns:a16="http://schemas.microsoft.com/office/drawing/2014/main" id="{71CE49BA-B583-4AB2-A381-22DD71778552}"/>
              </a:ext>
            </a:extLst>
          </p:cNvPr>
          <p:cNvSpPr txBox="1"/>
          <p:nvPr/>
        </p:nvSpPr>
        <p:spPr>
          <a:xfrm>
            <a:off x="10331778" y="6611778"/>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本数据来自微信公众号“满天芯”</a:t>
            </a:r>
          </a:p>
        </p:txBody>
      </p:sp>
    </p:spTree>
    <p:extLst>
      <p:ext uri="{BB962C8B-B14F-4D97-AF65-F5344CB8AC3E}">
        <p14:creationId xmlns:p14="http://schemas.microsoft.com/office/powerpoint/2010/main" val="3283224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3" name="图片 2">
            <a:extLst>
              <a:ext uri="{FF2B5EF4-FFF2-40B4-BE49-F238E27FC236}">
                <a16:creationId xmlns:a16="http://schemas.microsoft.com/office/drawing/2014/main" id="{45FE2874-48E4-476C-BBA6-BAAE65E11502}"/>
              </a:ext>
            </a:extLst>
          </p:cNvPr>
          <p:cNvPicPr>
            <a:picLocks noChangeAspect="1"/>
          </p:cNvPicPr>
          <p:nvPr/>
        </p:nvPicPr>
        <p:blipFill>
          <a:blip r:embed="rId4"/>
          <a:stretch>
            <a:fillRect/>
          </a:stretch>
        </p:blipFill>
        <p:spPr>
          <a:xfrm>
            <a:off x="838801" y="113123"/>
            <a:ext cx="10231275" cy="6476214"/>
          </a:xfrm>
          <a:prstGeom prst="rect">
            <a:avLst/>
          </a:prstGeom>
        </p:spPr>
      </p:pic>
    </p:spTree>
    <p:extLst>
      <p:ext uri="{BB962C8B-B14F-4D97-AF65-F5344CB8AC3E}">
        <p14:creationId xmlns:p14="http://schemas.microsoft.com/office/powerpoint/2010/main" val="4270160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3" name="图片 2">
            <a:extLst>
              <a:ext uri="{FF2B5EF4-FFF2-40B4-BE49-F238E27FC236}">
                <a16:creationId xmlns:a16="http://schemas.microsoft.com/office/drawing/2014/main" id="{1754D4F8-1267-4315-871D-55D2EDFBD560}"/>
              </a:ext>
            </a:extLst>
          </p:cNvPr>
          <p:cNvPicPr>
            <a:picLocks noChangeAspect="1"/>
          </p:cNvPicPr>
          <p:nvPr/>
        </p:nvPicPr>
        <p:blipFill>
          <a:blip r:embed="rId4"/>
          <a:stretch>
            <a:fillRect/>
          </a:stretch>
        </p:blipFill>
        <p:spPr>
          <a:xfrm>
            <a:off x="136187" y="1827447"/>
            <a:ext cx="5828515" cy="3503310"/>
          </a:xfrm>
          <a:prstGeom prst="rect">
            <a:avLst/>
          </a:prstGeom>
        </p:spPr>
      </p:pic>
      <p:pic>
        <p:nvPicPr>
          <p:cNvPr id="4" name="图片 3">
            <a:extLst>
              <a:ext uri="{FF2B5EF4-FFF2-40B4-BE49-F238E27FC236}">
                <a16:creationId xmlns:a16="http://schemas.microsoft.com/office/drawing/2014/main" id="{E650837C-544D-4C70-8200-F359CD560D5B}"/>
              </a:ext>
            </a:extLst>
          </p:cNvPr>
          <p:cNvPicPr>
            <a:picLocks noChangeAspect="1"/>
          </p:cNvPicPr>
          <p:nvPr/>
        </p:nvPicPr>
        <p:blipFill>
          <a:blip r:embed="rId5"/>
          <a:stretch>
            <a:fillRect/>
          </a:stretch>
        </p:blipFill>
        <p:spPr>
          <a:xfrm>
            <a:off x="6519314" y="1827447"/>
            <a:ext cx="5453042" cy="3503310"/>
          </a:xfrm>
          <a:prstGeom prst="rect">
            <a:avLst/>
          </a:prstGeom>
        </p:spPr>
      </p:pic>
      <p:sp>
        <p:nvSpPr>
          <p:cNvPr id="6" name="文本框 5">
            <a:extLst>
              <a:ext uri="{FF2B5EF4-FFF2-40B4-BE49-F238E27FC236}">
                <a16:creationId xmlns:a16="http://schemas.microsoft.com/office/drawing/2014/main" id="{1B4739C2-EA32-40E8-A98C-5F51107E0155}"/>
              </a:ext>
            </a:extLst>
          </p:cNvPr>
          <p:cNvSpPr txBox="1"/>
          <p:nvPr/>
        </p:nvSpPr>
        <p:spPr>
          <a:xfrm>
            <a:off x="3469692" y="390504"/>
            <a:ext cx="6099243" cy="523220"/>
          </a:xfrm>
          <a:prstGeom prst="rect">
            <a:avLst/>
          </a:prstGeom>
          <a:noFill/>
        </p:spPr>
        <p:txBody>
          <a:bodyPr wrap="square" rtlCol="0">
            <a:spAutoFit/>
          </a:bodyPr>
          <a:lstStyle/>
          <a:p>
            <a:r>
              <a:rPr lang="zh-CN" altLang="en-US" sz="2800" b="1" dirty="0">
                <a:solidFill>
                  <a:srgbClr val="C00000"/>
                </a:solidFill>
                <a:latin typeface="Microsoft YaHei UI" panose="020B0503020204020204" pitchFamily="34" charset="-122"/>
                <a:ea typeface="Microsoft YaHei UI" panose="020B0503020204020204" pitchFamily="34" charset="-122"/>
              </a:rPr>
              <a:t>有线耳机十大品牌和好评榜</a:t>
            </a:r>
          </a:p>
        </p:txBody>
      </p:sp>
      <p:sp>
        <p:nvSpPr>
          <p:cNvPr id="2" name="文本框 1">
            <a:extLst>
              <a:ext uri="{FF2B5EF4-FFF2-40B4-BE49-F238E27FC236}">
                <a16:creationId xmlns:a16="http://schemas.microsoft.com/office/drawing/2014/main" id="{BB25EDFF-B0B4-436F-825C-CD792C3865EF}"/>
              </a:ext>
            </a:extLst>
          </p:cNvPr>
          <p:cNvSpPr txBox="1"/>
          <p:nvPr/>
        </p:nvSpPr>
        <p:spPr>
          <a:xfrm>
            <a:off x="10250078" y="6611778"/>
            <a:ext cx="1941922" cy="246221"/>
          </a:xfrm>
          <a:prstGeom prst="rect">
            <a:avLst/>
          </a:prstGeom>
          <a:noFill/>
        </p:spPr>
        <p:txBody>
          <a:bodyPr wrap="square" rtlCol="0">
            <a:spAutoFit/>
          </a:bodyPr>
          <a:lstStyle/>
          <a:p>
            <a:r>
              <a:rPr lang="zh-CN" altLang="en-US" sz="1000" dirty="0"/>
              <a:t>本数据来自</a:t>
            </a:r>
            <a:r>
              <a:rPr lang="en-US" altLang="zh-CN" sz="1000" dirty="0"/>
              <a:t>WWW.PHB123.com</a:t>
            </a:r>
            <a:endParaRPr lang="zh-CN" altLang="en-US" sz="1000" dirty="0"/>
          </a:p>
        </p:txBody>
      </p:sp>
    </p:spTree>
    <p:extLst>
      <p:ext uri="{BB962C8B-B14F-4D97-AF65-F5344CB8AC3E}">
        <p14:creationId xmlns:p14="http://schemas.microsoft.com/office/powerpoint/2010/main" val="2403320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图片 1">
            <a:extLst>
              <a:ext uri="{FF2B5EF4-FFF2-40B4-BE49-F238E27FC236}">
                <a16:creationId xmlns:a16="http://schemas.microsoft.com/office/drawing/2014/main" id="{9246D965-5D2B-49A9-B35D-6861D42A7470}"/>
              </a:ext>
            </a:extLst>
          </p:cNvPr>
          <p:cNvPicPr>
            <a:picLocks noChangeAspect="1"/>
          </p:cNvPicPr>
          <p:nvPr/>
        </p:nvPicPr>
        <p:blipFill>
          <a:blip r:embed="rId4"/>
          <a:stretch>
            <a:fillRect/>
          </a:stretch>
        </p:blipFill>
        <p:spPr>
          <a:xfrm>
            <a:off x="0" y="0"/>
            <a:ext cx="5269584" cy="6858000"/>
          </a:xfrm>
          <a:prstGeom prst="rect">
            <a:avLst/>
          </a:prstGeom>
        </p:spPr>
      </p:pic>
      <p:pic>
        <p:nvPicPr>
          <p:cNvPr id="4" name="图片 3">
            <a:extLst>
              <a:ext uri="{FF2B5EF4-FFF2-40B4-BE49-F238E27FC236}">
                <a16:creationId xmlns:a16="http://schemas.microsoft.com/office/drawing/2014/main" id="{639DC6C3-C803-4F3C-9B7A-976DF1EED907}"/>
              </a:ext>
            </a:extLst>
          </p:cNvPr>
          <p:cNvPicPr>
            <a:picLocks noChangeAspect="1"/>
          </p:cNvPicPr>
          <p:nvPr/>
        </p:nvPicPr>
        <p:blipFill>
          <a:blip r:embed="rId5"/>
          <a:stretch>
            <a:fillRect/>
          </a:stretch>
        </p:blipFill>
        <p:spPr>
          <a:xfrm>
            <a:off x="5269584" y="862356"/>
            <a:ext cx="5226993" cy="3351425"/>
          </a:xfrm>
          <a:prstGeom prst="rect">
            <a:avLst/>
          </a:prstGeom>
        </p:spPr>
      </p:pic>
      <p:sp>
        <p:nvSpPr>
          <p:cNvPr id="5" name="文本框 4">
            <a:extLst>
              <a:ext uri="{FF2B5EF4-FFF2-40B4-BE49-F238E27FC236}">
                <a16:creationId xmlns:a16="http://schemas.microsoft.com/office/drawing/2014/main" id="{60FDB598-FEE6-4624-A723-EC3FD866B2EB}"/>
              </a:ext>
            </a:extLst>
          </p:cNvPr>
          <p:cNvSpPr txBox="1"/>
          <p:nvPr/>
        </p:nvSpPr>
        <p:spPr>
          <a:xfrm>
            <a:off x="5644692" y="94268"/>
            <a:ext cx="6172200" cy="954107"/>
          </a:xfrm>
          <a:prstGeom prst="rect">
            <a:avLst/>
          </a:prstGeom>
          <a:noFill/>
        </p:spPr>
        <p:txBody>
          <a:bodyPr wrap="square">
            <a:spAutoFit/>
          </a:bodyPr>
          <a:lstStyle/>
          <a:p>
            <a:pPr algn="l"/>
            <a:r>
              <a:rPr lang="en-US" altLang="zh-CN" sz="2800" b="1" i="0" dirty="0">
                <a:solidFill>
                  <a:srgbClr val="333333"/>
                </a:solidFill>
                <a:effectLst/>
                <a:latin typeface="-apple-system-font"/>
              </a:rPr>
              <a:t>TWS </a:t>
            </a:r>
            <a:r>
              <a:rPr lang="zh-CN" altLang="en-US" sz="2800" b="1" i="0" dirty="0">
                <a:solidFill>
                  <a:srgbClr val="333333"/>
                </a:solidFill>
                <a:effectLst/>
                <a:latin typeface="-apple-system-font"/>
              </a:rPr>
              <a:t>耳机十九大蓝牙主芯片公司</a:t>
            </a:r>
          </a:p>
          <a:p>
            <a:pPr>
              <a:spcAft>
                <a:spcPts val="0"/>
              </a:spcAft>
            </a:pPr>
            <a:endParaRPr lang="zh-CN" altLang="zh-CN" sz="2800" dirty="0">
              <a:solidFill>
                <a:srgbClr val="C00000"/>
              </a:solidFill>
              <a:effectLst/>
              <a:latin typeface="Microsoft YaHei UI" panose="020B0503020204020204" pitchFamily="34" charset="-122"/>
              <a:ea typeface="Microsoft YaHei UI" panose="020B0503020204020204" pitchFamily="34" charset="-122"/>
              <a:cs typeface="宋体" panose="02010600030101010101" pitchFamily="2" charset="-122"/>
            </a:endParaRPr>
          </a:p>
        </p:txBody>
      </p:sp>
      <p:sp>
        <p:nvSpPr>
          <p:cNvPr id="10" name="文本框 9">
            <a:extLst>
              <a:ext uri="{FF2B5EF4-FFF2-40B4-BE49-F238E27FC236}">
                <a16:creationId xmlns:a16="http://schemas.microsoft.com/office/drawing/2014/main" id="{1A93D313-FE1A-4822-83FC-970DD3ACDD98}"/>
              </a:ext>
            </a:extLst>
          </p:cNvPr>
          <p:cNvSpPr txBox="1"/>
          <p:nvPr/>
        </p:nvSpPr>
        <p:spPr>
          <a:xfrm>
            <a:off x="5269584" y="5533979"/>
            <a:ext cx="6169842" cy="923330"/>
          </a:xfrm>
          <a:prstGeom prst="rect">
            <a:avLst/>
          </a:prstGeom>
          <a:noFill/>
        </p:spPr>
        <p:txBody>
          <a:bodyPr wrap="square">
            <a:spAutoFit/>
          </a:bodyPr>
          <a:lstStyle/>
          <a:p>
            <a:r>
              <a:rPr lang="en-US" altLang="zh-CN" dirty="0">
                <a:effectLst/>
              </a:rPr>
              <a:t>(1) </a:t>
            </a:r>
            <a:r>
              <a:rPr lang="zh-CN" altLang="en-US" b="1" dirty="0">
                <a:effectLst/>
              </a:rPr>
              <a:t>中高端市场</a:t>
            </a:r>
            <a:r>
              <a:rPr lang="zh-CN" altLang="en-US" dirty="0">
                <a:effectLst/>
              </a:rPr>
              <a:t>：苹果、高通、华为海思等；</a:t>
            </a:r>
            <a:endParaRPr lang="en-US" altLang="zh-CN" dirty="0">
              <a:effectLst/>
            </a:endParaRPr>
          </a:p>
          <a:p>
            <a:r>
              <a:rPr lang="en-US" altLang="zh-CN" dirty="0">
                <a:effectLst/>
              </a:rPr>
              <a:t>(2) </a:t>
            </a:r>
            <a:r>
              <a:rPr lang="zh-CN" altLang="en-US" b="1" dirty="0">
                <a:effectLst/>
              </a:rPr>
              <a:t>中端市场</a:t>
            </a:r>
            <a:r>
              <a:rPr lang="zh-CN" altLang="en-US" dirty="0">
                <a:effectLst/>
              </a:rPr>
              <a:t>：络达、恒玄、瑞昱、原相、紫光展锐等；</a:t>
            </a:r>
            <a:r>
              <a:rPr lang="en-US" altLang="zh-CN" dirty="0">
                <a:effectLst/>
              </a:rPr>
              <a:t>(3) </a:t>
            </a:r>
            <a:r>
              <a:rPr lang="zh-CN" altLang="en-US" b="1" dirty="0">
                <a:effectLst/>
              </a:rPr>
              <a:t>主打性价比市场</a:t>
            </a:r>
            <a:r>
              <a:rPr lang="zh-CN" altLang="en-US" dirty="0">
                <a:effectLst/>
              </a:rPr>
              <a:t>：杰理、中科蓝讯、炬芯等。</a:t>
            </a:r>
            <a:endParaRPr lang="zh-CN" altLang="en-US" dirty="0"/>
          </a:p>
        </p:txBody>
      </p:sp>
      <p:sp>
        <p:nvSpPr>
          <p:cNvPr id="8" name="文本框 7">
            <a:extLst>
              <a:ext uri="{FF2B5EF4-FFF2-40B4-BE49-F238E27FC236}">
                <a16:creationId xmlns:a16="http://schemas.microsoft.com/office/drawing/2014/main" id="{4E5978D9-7700-45C9-86C0-56CC52BBFA76}"/>
              </a:ext>
            </a:extLst>
          </p:cNvPr>
          <p:cNvSpPr txBox="1"/>
          <p:nvPr/>
        </p:nvSpPr>
        <p:spPr>
          <a:xfrm>
            <a:off x="9973560" y="6611778"/>
            <a:ext cx="2576660"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本数据来自微信公众号“手机技术咨询”</a:t>
            </a:r>
          </a:p>
        </p:txBody>
      </p:sp>
    </p:spTree>
    <p:extLst>
      <p:ext uri="{BB962C8B-B14F-4D97-AF65-F5344CB8AC3E}">
        <p14:creationId xmlns:p14="http://schemas.microsoft.com/office/powerpoint/2010/main" val="250958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图片 1">
            <a:extLst>
              <a:ext uri="{FF2B5EF4-FFF2-40B4-BE49-F238E27FC236}">
                <a16:creationId xmlns:a16="http://schemas.microsoft.com/office/drawing/2014/main" id="{0FE9F471-5EC4-4D41-85CC-B84997A578B5}"/>
              </a:ext>
            </a:extLst>
          </p:cNvPr>
          <p:cNvPicPr>
            <a:picLocks noChangeAspect="1"/>
          </p:cNvPicPr>
          <p:nvPr/>
        </p:nvPicPr>
        <p:blipFill>
          <a:blip r:embed="rId4"/>
          <a:stretch>
            <a:fillRect/>
          </a:stretch>
        </p:blipFill>
        <p:spPr>
          <a:xfrm>
            <a:off x="245097" y="1712142"/>
            <a:ext cx="11544300" cy="3886200"/>
          </a:xfrm>
          <a:prstGeom prst="rect">
            <a:avLst/>
          </a:prstGeom>
        </p:spPr>
      </p:pic>
      <p:sp>
        <p:nvSpPr>
          <p:cNvPr id="5" name="文本框 4">
            <a:extLst>
              <a:ext uri="{FF2B5EF4-FFF2-40B4-BE49-F238E27FC236}">
                <a16:creationId xmlns:a16="http://schemas.microsoft.com/office/drawing/2014/main" id="{4C25E268-F015-447A-B41B-3365017235DE}"/>
              </a:ext>
            </a:extLst>
          </p:cNvPr>
          <p:cNvSpPr txBox="1"/>
          <p:nvPr/>
        </p:nvSpPr>
        <p:spPr>
          <a:xfrm>
            <a:off x="245097" y="722133"/>
            <a:ext cx="6169842" cy="923330"/>
          </a:xfrm>
          <a:prstGeom prst="rect">
            <a:avLst/>
          </a:prstGeom>
          <a:noFill/>
        </p:spPr>
        <p:txBody>
          <a:bodyPr wrap="square">
            <a:spAutoFit/>
          </a:bodyPr>
          <a:lstStyle/>
          <a:p>
            <a:r>
              <a:rPr lang="zh-CN" altLang="en-US" b="1" i="0" dirty="0">
                <a:solidFill>
                  <a:srgbClr val="333333"/>
                </a:solidFill>
                <a:effectLst/>
                <a:latin typeface="-apple-system-font"/>
              </a:rPr>
              <a:t>华为自研麒麟</a:t>
            </a:r>
            <a:r>
              <a:rPr lang="en-US" altLang="zh-CN" b="1" i="0" dirty="0">
                <a:solidFill>
                  <a:srgbClr val="333333"/>
                </a:solidFill>
                <a:effectLst/>
                <a:latin typeface="-apple-system-font"/>
              </a:rPr>
              <a:t>A1</a:t>
            </a:r>
            <a:r>
              <a:rPr lang="zh-CN" altLang="en-US" b="1" i="0" dirty="0">
                <a:solidFill>
                  <a:srgbClr val="333333"/>
                </a:solidFill>
                <a:effectLst/>
                <a:latin typeface="-apple-system-font"/>
              </a:rPr>
              <a:t>芯片，实现双通道同步传输技术</a:t>
            </a:r>
            <a:endParaRPr lang="en-US" altLang="zh-CN" b="1" i="0" dirty="0">
              <a:solidFill>
                <a:srgbClr val="333333"/>
              </a:solidFill>
              <a:effectLst/>
              <a:latin typeface="-apple-system-font"/>
            </a:endParaRPr>
          </a:p>
          <a:p>
            <a:r>
              <a:rPr lang="zh-CN" altLang="en-US" b="1" i="0" dirty="0">
                <a:solidFill>
                  <a:srgbClr val="333333"/>
                </a:solidFill>
                <a:effectLst/>
                <a:latin typeface="-apple-system-font"/>
              </a:rPr>
              <a:t>高通：推出</a:t>
            </a:r>
            <a:r>
              <a:rPr lang="en-US" altLang="zh-CN" b="1" i="0" dirty="0">
                <a:solidFill>
                  <a:srgbClr val="333333"/>
                </a:solidFill>
                <a:effectLst/>
                <a:latin typeface="-apple-system-font"/>
              </a:rPr>
              <a:t>TWS+</a:t>
            </a:r>
            <a:r>
              <a:rPr lang="zh-CN" altLang="en-US" b="1" i="0" dirty="0">
                <a:solidFill>
                  <a:srgbClr val="333333"/>
                </a:solidFill>
                <a:effectLst/>
                <a:latin typeface="-apple-system-font"/>
              </a:rPr>
              <a:t>技术，布局</a:t>
            </a:r>
            <a:r>
              <a:rPr lang="en-US" altLang="zh-CN" b="1" i="0" dirty="0">
                <a:solidFill>
                  <a:srgbClr val="333333"/>
                </a:solidFill>
                <a:effectLst/>
                <a:latin typeface="-apple-system-font"/>
              </a:rPr>
              <a:t>Qualcomm-to-Qualcomm</a:t>
            </a:r>
            <a:r>
              <a:rPr lang="zh-CN" altLang="en-US" b="1" i="0" dirty="0">
                <a:solidFill>
                  <a:srgbClr val="333333"/>
                </a:solidFill>
                <a:effectLst/>
                <a:latin typeface="-apple-system-font"/>
              </a:rPr>
              <a:t>生态</a:t>
            </a:r>
            <a:endParaRPr lang="en-US" altLang="zh-CN" b="1" dirty="0">
              <a:solidFill>
                <a:srgbClr val="333333"/>
              </a:solidFill>
              <a:latin typeface="-apple-system-font"/>
            </a:endParaRPr>
          </a:p>
          <a:p>
            <a:r>
              <a:rPr lang="zh-CN" altLang="en-US" b="1" i="0" dirty="0">
                <a:solidFill>
                  <a:srgbClr val="333333"/>
                </a:solidFill>
                <a:effectLst/>
                <a:latin typeface="-apple-system-font"/>
              </a:rPr>
              <a:t>络达科技：推出</a:t>
            </a:r>
            <a:r>
              <a:rPr lang="en-US" altLang="zh-CN" b="1" i="0" dirty="0" err="1">
                <a:solidFill>
                  <a:srgbClr val="333333"/>
                </a:solidFill>
                <a:effectLst/>
                <a:latin typeface="-apple-system-font"/>
              </a:rPr>
              <a:t>MCSync</a:t>
            </a:r>
            <a:r>
              <a:rPr lang="zh-CN" altLang="en-US" b="1" i="0" dirty="0">
                <a:solidFill>
                  <a:srgbClr val="333333"/>
                </a:solidFill>
                <a:effectLst/>
                <a:latin typeface="-apple-system-font"/>
              </a:rPr>
              <a:t>方案，多款芯片已经量产。</a:t>
            </a:r>
            <a:endParaRPr lang="zh-CN" altLang="en-US" dirty="0"/>
          </a:p>
        </p:txBody>
      </p:sp>
      <p:sp>
        <p:nvSpPr>
          <p:cNvPr id="7" name="文本框 6">
            <a:extLst>
              <a:ext uri="{FF2B5EF4-FFF2-40B4-BE49-F238E27FC236}">
                <a16:creationId xmlns:a16="http://schemas.microsoft.com/office/drawing/2014/main" id="{432BA412-6295-46E6-A44B-16ACB4C53D01}"/>
              </a:ext>
            </a:extLst>
          </p:cNvPr>
          <p:cNvSpPr txBox="1"/>
          <p:nvPr/>
        </p:nvSpPr>
        <p:spPr>
          <a:xfrm>
            <a:off x="100552" y="5731700"/>
            <a:ext cx="11990895" cy="923330"/>
          </a:xfrm>
          <a:prstGeom prst="rect">
            <a:avLst/>
          </a:prstGeom>
          <a:noFill/>
        </p:spPr>
        <p:txBody>
          <a:bodyPr wrap="square">
            <a:spAutoFit/>
          </a:bodyPr>
          <a:lstStyle/>
          <a:p>
            <a:r>
              <a:rPr lang="en-US" altLang="zh-CN" b="1" i="0" dirty="0">
                <a:effectLst/>
                <a:latin typeface="-apple-system-font"/>
              </a:rPr>
              <a:t>TWS</a:t>
            </a:r>
            <a:r>
              <a:rPr lang="zh-CN" altLang="en-US" b="1" i="0" dirty="0">
                <a:effectLst/>
                <a:latin typeface="-apple-system-font"/>
              </a:rPr>
              <a:t>耳机的</a:t>
            </a:r>
            <a:r>
              <a:rPr lang="en-US" altLang="zh-CN" b="1" i="0" dirty="0">
                <a:effectLst/>
                <a:latin typeface="-apple-system-font"/>
              </a:rPr>
              <a:t>NOR Flash</a:t>
            </a:r>
            <a:r>
              <a:rPr lang="zh-CN" altLang="en-US" b="1" i="0" dirty="0">
                <a:effectLst/>
                <a:latin typeface="-apple-system-font"/>
              </a:rPr>
              <a:t>分为内置和外置两大类。恒玄科技、络达科技、瑞昱以及珠海杰里等白牌方案商更多采用内置方案，而内置方案又分为</a:t>
            </a:r>
            <a:r>
              <a:rPr lang="en-US" altLang="zh-CN" b="1" i="0" dirty="0">
                <a:effectLst/>
                <a:latin typeface="-apple-system-font"/>
              </a:rPr>
              <a:t>SOC</a:t>
            </a:r>
            <a:r>
              <a:rPr lang="zh-CN" altLang="en-US" b="1" i="0" dirty="0">
                <a:effectLst/>
                <a:latin typeface="-apple-system-font"/>
              </a:rPr>
              <a:t>集成方案以及合封方案。</a:t>
            </a:r>
            <a:r>
              <a:rPr lang="en-US" altLang="zh-CN" b="1" i="0" dirty="0">
                <a:effectLst/>
                <a:latin typeface="-apple-system-font"/>
              </a:rPr>
              <a:t>SOC</a:t>
            </a:r>
            <a:r>
              <a:rPr lang="zh-CN" altLang="en-US" b="1" i="0" dirty="0">
                <a:effectLst/>
                <a:latin typeface="-apple-system-font"/>
              </a:rPr>
              <a:t>集成方案更好的适用于小容量场景，具有低功耗、小尺寸的特点；合封方案具有研发周期短的特点。而高通、华为、苹果由于采用的</a:t>
            </a:r>
            <a:r>
              <a:rPr lang="en-US" altLang="zh-CN" b="1" i="0" dirty="0">
                <a:effectLst/>
                <a:latin typeface="-apple-system-font"/>
              </a:rPr>
              <a:t>NOR Flash</a:t>
            </a:r>
            <a:r>
              <a:rPr lang="zh-CN" altLang="en-US" b="1" i="0" dirty="0">
                <a:effectLst/>
                <a:latin typeface="-apple-system-font"/>
              </a:rPr>
              <a:t>容量较大，均采用了外置</a:t>
            </a:r>
            <a:r>
              <a:rPr lang="en-US" altLang="zh-CN" b="1" i="0" dirty="0">
                <a:effectLst/>
                <a:latin typeface="-apple-system-font"/>
              </a:rPr>
              <a:t>flash</a:t>
            </a:r>
            <a:r>
              <a:rPr lang="zh-CN" altLang="en-US" b="1" i="0" dirty="0">
                <a:effectLst/>
                <a:latin typeface="-apple-system-font"/>
              </a:rPr>
              <a:t>方案。</a:t>
            </a:r>
            <a:endParaRPr lang="zh-CN" altLang="en-US" b="1" dirty="0"/>
          </a:p>
        </p:txBody>
      </p:sp>
      <p:sp>
        <p:nvSpPr>
          <p:cNvPr id="10" name="文本框 9">
            <a:extLst>
              <a:ext uri="{FF2B5EF4-FFF2-40B4-BE49-F238E27FC236}">
                <a16:creationId xmlns:a16="http://schemas.microsoft.com/office/drawing/2014/main" id="{5978855C-9E41-4BFA-BD41-3382E6A44AF5}"/>
              </a:ext>
            </a:extLst>
          </p:cNvPr>
          <p:cNvSpPr txBox="1"/>
          <p:nvPr/>
        </p:nvSpPr>
        <p:spPr>
          <a:xfrm>
            <a:off x="245096" y="178063"/>
            <a:ext cx="8474697" cy="369332"/>
          </a:xfrm>
          <a:prstGeom prst="rect">
            <a:avLst/>
          </a:prstGeom>
          <a:noFill/>
        </p:spPr>
        <p:txBody>
          <a:bodyPr wrap="square">
            <a:spAutoFit/>
          </a:bodyPr>
          <a:lstStyle/>
          <a:p>
            <a:r>
              <a:rPr lang="zh-CN" altLang="en-US" b="1" i="0" dirty="0">
                <a:solidFill>
                  <a:srgbClr val="AB1942"/>
                </a:solidFill>
                <a:effectLst/>
                <a:latin typeface="-apple-system-font"/>
              </a:rPr>
              <a:t>蓝牙主芯片是核心，存储芯片容量升级</a:t>
            </a:r>
            <a:endParaRPr lang="zh-CN" altLang="en-US" dirty="0"/>
          </a:p>
        </p:txBody>
      </p:sp>
      <p:sp>
        <p:nvSpPr>
          <p:cNvPr id="8" name="文本框 7">
            <a:extLst>
              <a:ext uri="{FF2B5EF4-FFF2-40B4-BE49-F238E27FC236}">
                <a16:creationId xmlns:a16="http://schemas.microsoft.com/office/drawing/2014/main" id="{25592F0F-77D2-47BC-BA31-612075F4EAC1}"/>
              </a:ext>
            </a:extLst>
          </p:cNvPr>
          <p:cNvSpPr txBox="1"/>
          <p:nvPr/>
        </p:nvSpPr>
        <p:spPr>
          <a:xfrm>
            <a:off x="9973560" y="6611778"/>
            <a:ext cx="2576660"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本数据来自微信公众号“手机技术咨询”</a:t>
            </a:r>
          </a:p>
        </p:txBody>
      </p:sp>
    </p:spTree>
    <p:extLst>
      <p:ext uri="{BB962C8B-B14F-4D97-AF65-F5344CB8AC3E}">
        <p14:creationId xmlns:p14="http://schemas.microsoft.com/office/powerpoint/2010/main" val="4213739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59FFEE75-C9E3-46DB-B5DC-30304704608E}"/>
              </a:ext>
            </a:extLst>
          </p:cNvPr>
          <p:cNvSpPr txBox="1"/>
          <p:nvPr/>
        </p:nvSpPr>
        <p:spPr>
          <a:xfrm>
            <a:off x="4687479" y="0"/>
            <a:ext cx="6169842" cy="523220"/>
          </a:xfrm>
          <a:prstGeom prst="rect">
            <a:avLst/>
          </a:prstGeom>
          <a:noFill/>
        </p:spPr>
        <p:txBody>
          <a:bodyPr wrap="square">
            <a:spAutoFit/>
          </a:bodyPr>
          <a:lstStyle/>
          <a:p>
            <a:r>
              <a:rPr lang="zh-CN" altLang="en-US" sz="2800" b="1" i="0" dirty="0">
                <a:solidFill>
                  <a:srgbClr val="000000"/>
                </a:solidFill>
                <a:effectLst/>
                <a:latin typeface="微软雅黑" panose="020B0503020204020204" pitchFamily="34" charset="-122"/>
                <a:ea typeface="微软雅黑" panose="020B0503020204020204" pitchFamily="34" charset="-122"/>
              </a:rPr>
              <a:t>需求趋势</a:t>
            </a:r>
            <a:endParaRPr lang="zh-CN" altLang="en-US" sz="2800" dirty="0"/>
          </a:p>
        </p:txBody>
      </p:sp>
      <p:pic>
        <p:nvPicPr>
          <p:cNvPr id="5" name="图片 4" descr="表格&#10;&#10;描述已自动生成">
            <a:extLst>
              <a:ext uri="{FF2B5EF4-FFF2-40B4-BE49-F238E27FC236}">
                <a16:creationId xmlns:a16="http://schemas.microsoft.com/office/drawing/2014/main" id="{688729CC-4A55-4813-A188-2006B8B7B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38" y="695242"/>
            <a:ext cx="6137622" cy="5990734"/>
          </a:xfrm>
          <a:prstGeom prst="rect">
            <a:avLst/>
          </a:prstGeom>
        </p:spPr>
      </p:pic>
      <p:sp>
        <p:nvSpPr>
          <p:cNvPr id="8" name="文本框 7">
            <a:extLst>
              <a:ext uri="{FF2B5EF4-FFF2-40B4-BE49-F238E27FC236}">
                <a16:creationId xmlns:a16="http://schemas.microsoft.com/office/drawing/2014/main" id="{FB078FED-0CE1-427A-8318-2CD18133D66A}"/>
              </a:ext>
            </a:extLst>
          </p:cNvPr>
          <p:cNvSpPr txBox="1"/>
          <p:nvPr/>
        </p:nvSpPr>
        <p:spPr>
          <a:xfrm>
            <a:off x="6389003" y="836644"/>
            <a:ext cx="5576754" cy="1200329"/>
          </a:xfrm>
          <a:prstGeom prst="rect">
            <a:avLst/>
          </a:prstGeom>
          <a:noFill/>
        </p:spPr>
        <p:txBody>
          <a:bodyPr wrap="square">
            <a:spAutoFit/>
          </a:bodyPr>
          <a:lstStyle/>
          <a:p>
            <a:r>
              <a:rPr lang="zh-CN" altLang="en-US" b="1" i="0" dirty="0">
                <a:solidFill>
                  <a:srgbClr val="333333"/>
                </a:solidFill>
                <a:effectLst/>
                <a:latin typeface="-apple-system-font"/>
              </a:rPr>
              <a:t>调研显示，多年来，消费者最关注的仍是音频产品的音质，有些时候甚至超越价格因素。这也说明，不管音频产品的形态如何变化，从头戴式耳机到颈挂式耳机再到 </a:t>
            </a:r>
            <a:r>
              <a:rPr lang="en-US" altLang="zh-CN" b="1" i="0" dirty="0">
                <a:solidFill>
                  <a:srgbClr val="333333"/>
                </a:solidFill>
                <a:effectLst/>
                <a:latin typeface="-apple-system-font"/>
              </a:rPr>
              <a:t>TWS </a:t>
            </a:r>
            <a:r>
              <a:rPr lang="zh-CN" altLang="en-US" b="1" i="0" dirty="0">
                <a:solidFill>
                  <a:srgbClr val="333333"/>
                </a:solidFill>
                <a:effectLst/>
                <a:latin typeface="-apple-system-font"/>
              </a:rPr>
              <a:t>耳机，音质一直是最基本的一个需求。</a:t>
            </a:r>
            <a:endParaRPr lang="zh-CN" altLang="en-US" b="1" dirty="0"/>
          </a:p>
        </p:txBody>
      </p:sp>
      <p:sp>
        <p:nvSpPr>
          <p:cNvPr id="10" name="文本框 9">
            <a:extLst>
              <a:ext uri="{FF2B5EF4-FFF2-40B4-BE49-F238E27FC236}">
                <a16:creationId xmlns:a16="http://schemas.microsoft.com/office/drawing/2014/main" id="{345828B5-B47F-43C4-BD1B-978D5BF5A369}"/>
              </a:ext>
            </a:extLst>
          </p:cNvPr>
          <p:cNvSpPr txBox="1"/>
          <p:nvPr/>
        </p:nvSpPr>
        <p:spPr>
          <a:xfrm>
            <a:off x="6319873" y="2873617"/>
            <a:ext cx="5576754" cy="1754326"/>
          </a:xfrm>
          <a:prstGeom prst="rect">
            <a:avLst/>
          </a:prstGeom>
          <a:noFill/>
        </p:spPr>
        <p:txBody>
          <a:bodyPr wrap="square">
            <a:spAutoFit/>
          </a:bodyPr>
          <a:lstStyle/>
          <a:p>
            <a:r>
              <a:rPr lang="zh-CN" altLang="en-US" b="1" dirty="0">
                <a:effectLst/>
              </a:rPr>
              <a:t>用户体验和舒适度已经上升成为消费者购买音频设备时，与音质和续航时间同等重要的考虑因素。</a:t>
            </a:r>
            <a:endParaRPr lang="en-US" altLang="zh-CN" b="1" dirty="0">
              <a:effectLst/>
            </a:endParaRPr>
          </a:p>
          <a:p>
            <a:br>
              <a:rPr lang="zh-CN" altLang="en-US" b="1" dirty="0">
                <a:effectLst/>
              </a:rPr>
            </a:br>
            <a:r>
              <a:rPr lang="zh-CN" altLang="en-US" b="1" dirty="0">
                <a:effectLst/>
              </a:rPr>
              <a:t>其中的合理性在于，只是提升了续航时间，而佩戴舒适度没有提升的情况下，用户是不愿意全天候一直佩戴的。</a:t>
            </a:r>
            <a:endParaRPr lang="zh-CN" altLang="en-US" b="1" dirty="0"/>
          </a:p>
        </p:txBody>
      </p:sp>
      <p:sp>
        <p:nvSpPr>
          <p:cNvPr id="12" name="文本框 11">
            <a:extLst>
              <a:ext uri="{FF2B5EF4-FFF2-40B4-BE49-F238E27FC236}">
                <a16:creationId xmlns:a16="http://schemas.microsoft.com/office/drawing/2014/main" id="{36D47DC9-FFE9-49F2-B5C8-0439C21D52AB}"/>
              </a:ext>
            </a:extLst>
          </p:cNvPr>
          <p:cNvSpPr txBox="1"/>
          <p:nvPr/>
        </p:nvSpPr>
        <p:spPr>
          <a:xfrm>
            <a:off x="10331778" y="6611778"/>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本数据来自微信公众号“深圳湾”</a:t>
            </a:r>
          </a:p>
        </p:txBody>
      </p:sp>
    </p:spTree>
    <p:extLst>
      <p:ext uri="{BB962C8B-B14F-4D97-AF65-F5344CB8AC3E}">
        <p14:creationId xmlns:p14="http://schemas.microsoft.com/office/powerpoint/2010/main" val="3661056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0A58376A-7D82-414F-BF70-859ADCB1A8B4}"/>
              </a:ext>
            </a:extLst>
          </p:cNvPr>
          <p:cNvSpPr txBox="1"/>
          <p:nvPr/>
        </p:nvSpPr>
        <p:spPr>
          <a:xfrm>
            <a:off x="2820972" y="74571"/>
            <a:ext cx="6169842" cy="461665"/>
          </a:xfrm>
          <a:prstGeom prst="rect">
            <a:avLst/>
          </a:prstGeom>
          <a:noFill/>
        </p:spPr>
        <p:txBody>
          <a:bodyPr wrap="square">
            <a:spAutoFit/>
          </a:bodyPr>
          <a:lstStyle/>
          <a:p>
            <a:r>
              <a:rPr lang="zh-CN" altLang="en-US" sz="2400" b="1" i="0" dirty="0">
                <a:effectLst/>
                <a:latin typeface="-apple-system-font"/>
              </a:rPr>
              <a:t>价格因素的影响在疫情期间有所上升</a:t>
            </a:r>
            <a:endParaRPr lang="zh-CN" altLang="en-US" sz="2400" b="1" dirty="0"/>
          </a:p>
        </p:txBody>
      </p:sp>
      <p:pic>
        <p:nvPicPr>
          <p:cNvPr id="5" name="图片 4" descr="手机屏幕截图&#10;&#10;描述已自动生成">
            <a:extLst>
              <a:ext uri="{FF2B5EF4-FFF2-40B4-BE49-F238E27FC236}">
                <a16:creationId xmlns:a16="http://schemas.microsoft.com/office/drawing/2014/main" id="{FD1929DA-4057-4B74-B001-1C46C4179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9967"/>
            <a:ext cx="12192000" cy="4543425"/>
          </a:xfrm>
          <a:prstGeom prst="rect">
            <a:avLst/>
          </a:prstGeom>
        </p:spPr>
      </p:pic>
      <p:sp>
        <p:nvSpPr>
          <p:cNvPr id="8" name="文本框 7">
            <a:extLst>
              <a:ext uri="{FF2B5EF4-FFF2-40B4-BE49-F238E27FC236}">
                <a16:creationId xmlns:a16="http://schemas.microsoft.com/office/drawing/2014/main" id="{5564CD52-A838-4984-8F4B-1EEBC1AD5BCC}"/>
              </a:ext>
            </a:extLst>
          </p:cNvPr>
          <p:cNvSpPr txBox="1"/>
          <p:nvPr/>
        </p:nvSpPr>
        <p:spPr>
          <a:xfrm>
            <a:off x="0" y="762480"/>
            <a:ext cx="11882486" cy="1200329"/>
          </a:xfrm>
          <a:prstGeom prst="rect">
            <a:avLst/>
          </a:prstGeom>
          <a:noFill/>
        </p:spPr>
        <p:txBody>
          <a:bodyPr wrap="square">
            <a:spAutoFit/>
          </a:bodyPr>
          <a:lstStyle/>
          <a:p>
            <a:r>
              <a:rPr lang="zh-CN" altLang="en-US" dirty="0">
                <a:effectLst/>
              </a:rPr>
              <a:t>此外，价格因素的影响，与 </a:t>
            </a:r>
            <a:r>
              <a:rPr lang="en-US" altLang="zh-CN" dirty="0">
                <a:effectLst/>
              </a:rPr>
              <a:t>2019 </a:t>
            </a:r>
            <a:r>
              <a:rPr lang="zh-CN" altLang="en-US" dirty="0">
                <a:effectLst/>
              </a:rPr>
              <a:t>年的报告相比，增加了 </a:t>
            </a:r>
            <a:r>
              <a:rPr lang="en-US" altLang="zh-CN" dirty="0">
                <a:effectLst/>
              </a:rPr>
              <a:t>10%</a:t>
            </a:r>
            <a:r>
              <a:rPr lang="zh-CN" altLang="en-US" dirty="0">
                <a:effectLst/>
              </a:rPr>
              <a:t>。这一变化可能受到了新冠疫情对于全球经济的影响。</a:t>
            </a:r>
            <a:endParaRPr lang="en-US" altLang="zh-CN" dirty="0">
              <a:effectLst/>
            </a:endParaRPr>
          </a:p>
          <a:p>
            <a:br>
              <a:rPr lang="zh-CN" altLang="en-US" dirty="0">
                <a:effectLst/>
              </a:rPr>
            </a:br>
            <a:r>
              <a:rPr lang="zh-CN" altLang="en-US" dirty="0">
                <a:effectLst/>
              </a:rPr>
              <a:t>不同国家的消费者对产品的要求是不一样的，将中国消费者的调研数据与全球用户对比，我们还能发现，中国消费者更注重产品特性，比如入耳舒适度、音质、续航时间；而全球用户则更重视音质、价格，然后才是其他。</a:t>
            </a:r>
            <a:endParaRPr lang="zh-CN" altLang="en-US" dirty="0"/>
          </a:p>
        </p:txBody>
      </p:sp>
      <p:sp>
        <p:nvSpPr>
          <p:cNvPr id="2" name="文本框 1">
            <a:extLst>
              <a:ext uri="{FF2B5EF4-FFF2-40B4-BE49-F238E27FC236}">
                <a16:creationId xmlns:a16="http://schemas.microsoft.com/office/drawing/2014/main" id="{E9C3EB5D-8C3D-4789-82B1-DD1CA6B69DD3}"/>
              </a:ext>
            </a:extLst>
          </p:cNvPr>
          <p:cNvSpPr txBox="1"/>
          <p:nvPr/>
        </p:nvSpPr>
        <p:spPr>
          <a:xfrm>
            <a:off x="10331778" y="6611778"/>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本数据来自微信公众号“深圳湾”</a:t>
            </a:r>
          </a:p>
        </p:txBody>
      </p:sp>
    </p:spTree>
    <p:extLst>
      <p:ext uri="{BB962C8B-B14F-4D97-AF65-F5344CB8AC3E}">
        <p14:creationId xmlns:p14="http://schemas.microsoft.com/office/powerpoint/2010/main" val="662817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7070"/>
            <a:ext cx="12192000" cy="6857999"/>
          </a:xfrm>
          <a:prstGeom prst="rect">
            <a:avLst/>
          </a:prstGeom>
        </p:spPr>
      </p:pic>
      <p:sp>
        <p:nvSpPr>
          <p:cNvPr id="7" name="文本框 6">
            <a:extLst>
              <a:ext uri="{FF2B5EF4-FFF2-40B4-BE49-F238E27FC236}">
                <a16:creationId xmlns:a16="http://schemas.microsoft.com/office/drawing/2014/main" id="{1095666B-6052-41FA-BECA-8280516300F6}"/>
              </a:ext>
            </a:extLst>
          </p:cNvPr>
          <p:cNvSpPr txBox="1"/>
          <p:nvPr/>
        </p:nvSpPr>
        <p:spPr>
          <a:xfrm>
            <a:off x="2632435" y="178266"/>
            <a:ext cx="7416537" cy="461665"/>
          </a:xfrm>
          <a:prstGeom prst="rect">
            <a:avLst/>
          </a:prstGeom>
          <a:noFill/>
        </p:spPr>
        <p:txBody>
          <a:bodyPr wrap="square">
            <a:spAutoFit/>
          </a:bodyPr>
          <a:lstStyle/>
          <a:p>
            <a:r>
              <a:rPr lang="zh-CN" altLang="en-US" sz="2400" b="1" i="0" dirty="0">
                <a:effectLst/>
                <a:latin typeface="-apple-system-font"/>
              </a:rPr>
              <a:t>消费者预期一次充电能够提供 </a:t>
            </a:r>
            <a:r>
              <a:rPr lang="en-US" altLang="zh-CN" sz="2400" b="1" i="0" dirty="0">
                <a:effectLst/>
                <a:latin typeface="-apple-system-font"/>
              </a:rPr>
              <a:t>9 </a:t>
            </a:r>
            <a:r>
              <a:rPr lang="zh-CN" altLang="en-US" sz="2400" b="1" i="0" dirty="0">
                <a:effectLst/>
                <a:latin typeface="-apple-system-font"/>
              </a:rPr>
              <a:t>小时以上的播放时间</a:t>
            </a:r>
            <a:endParaRPr lang="zh-CN" altLang="en-US" sz="2400" b="1" dirty="0"/>
          </a:p>
        </p:txBody>
      </p:sp>
      <p:pic>
        <p:nvPicPr>
          <p:cNvPr id="6" name="图片 5">
            <a:extLst>
              <a:ext uri="{FF2B5EF4-FFF2-40B4-BE49-F238E27FC236}">
                <a16:creationId xmlns:a16="http://schemas.microsoft.com/office/drawing/2014/main" id="{FAD14EE5-FA27-44A4-A1DD-A6BD13E9D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85" y="814995"/>
            <a:ext cx="6810116" cy="6139206"/>
          </a:xfrm>
          <a:prstGeom prst="rect">
            <a:avLst/>
          </a:prstGeom>
        </p:spPr>
      </p:pic>
      <p:sp>
        <p:nvSpPr>
          <p:cNvPr id="11" name="文本框 10">
            <a:extLst>
              <a:ext uri="{FF2B5EF4-FFF2-40B4-BE49-F238E27FC236}">
                <a16:creationId xmlns:a16="http://schemas.microsoft.com/office/drawing/2014/main" id="{1AB2757C-516C-4341-AEF2-D973E412B05F}"/>
              </a:ext>
            </a:extLst>
          </p:cNvPr>
          <p:cNvSpPr txBox="1"/>
          <p:nvPr/>
        </p:nvSpPr>
        <p:spPr>
          <a:xfrm>
            <a:off x="6984101" y="1148507"/>
            <a:ext cx="5033914" cy="1754326"/>
          </a:xfrm>
          <a:prstGeom prst="rect">
            <a:avLst/>
          </a:prstGeom>
          <a:noFill/>
        </p:spPr>
        <p:txBody>
          <a:bodyPr wrap="square">
            <a:spAutoFit/>
          </a:bodyPr>
          <a:lstStyle/>
          <a:p>
            <a:r>
              <a:rPr lang="zh-CN" altLang="en-US" b="1" dirty="0">
                <a:effectLst/>
              </a:rPr>
              <a:t>此外，</a:t>
            </a:r>
            <a:r>
              <a:rPr lang="en-US" altLang="zh-CN" b="1" dirty="0">
                <a:effectLst/>
              </a:rPr>
              <a:t>83% </a:t>
            </a:r>
            <a:r>
              <a:rPr lang="zh-CN" altLang="en-US" b="1" dirty="0">
                <a:effectLst/>
              </a:rPr>
              <a:t>的消费者希望获得更长的续航时间，这一比例在 </a:t>
            </a:r>
            <a:r>
              <a:rPr lang="en-US" altLang="zh-CN" b="1" dirty="0">
                <a:effectLst/>
              </a:rPr>
              <a:t>2019 </a:t>
            </a:r>
            <a:r>
              <a:rPr lang="zh-CN" altLang="en-US" b="1" dirty="0">
                <a:effectLst/>
              </a:rPr>
              <a:t>年为 </a:t>
            </a:r>
            <a:r>
              <a:rPr lang="en-US" altLang="zh-CN" b="1" dirty="0">
                <a:effectLst/>
              </a:rPr>
              <a:t>78%</a:t>
            </a:r>
            <a:r>
              <a:rPr lang="zh-CN" altLang="en-US" b="1" dirty="0">
                <a:effectLst/>
              </a:rPr>
              <a:t>。</a:t>
            </a:r>
            <a:endParaRPr lang="en-US" altLang="zh-CN" b="1" dirty="0">
              <a:effectLst/>
            </a:endParaRPr>
          </a:p>
          <a:p>
            <a:br>
              <a:rPr lang="zh-CN" altLang="en-US" b="1" dirty="0">
                <a:effectLst/>
              </a:rPr>
            </a:br>
            <a:r>
              <a:rPr lang="zh-CN" altLang="en-US" b="1" dirty="0">
                <a:effectLst/>
              </a:rPr>
              <a:t>消费者期待 </a:t>
            </a:r>
            <a:r>
              <a:rPr lang="en-US" altLang="zh-CN" b="1" dirty="0">
                <a:effectLst/>
              </a:rPr>
              <a:t>TWS </a:t>
            </a:r>
            <a:r>
              <a:rPr lang="zh-CN" altLang="en-US" b="1" dirty="0">
                <a:effectLst/>
              </a:rPr>
              <a:t>一次充电能够提供 </a:t>
            </a:r>
            <a:r>
              <a:rPr lang="en-US" altLang="zh-CN" b="1" dirty="0">
                <a:effectLst/>
              </a:rPr>
              <a:t>9 </a:t>
            </a:r>
            <a:r>
              <a:rPr lang="zh-CN" altLang="en-US" b="1" dirty="0">
                <a:effectLst/>
              </a:rPr>
              <a:t>小时以上的播放时间，而中国的受访者则期待 </a:t>
            </a:r>
            <a:r>
              <a:rPr lang="en-US" altLang="zh-CN" b="1" dirty="0">
                <a:effectLst/>
              </a:rPr>
              <a:t>TWS </a:t>
            </a:r>
            <a:r>
              <a:rPr lang="zh-CN" altLang="en-US" b="1" dirty="0">
                <a:effectLst/>
              </a:rPr>
              <a:t>的续航时间能达到 </a:t>
            </a:r>
            <a:r>
              <a:rPr lang="en-US" altLang="zh-CN" b="1" dirty="0">
                <a:effectLst/>
              </a:rPr>
              <a:t>18 </a:t>
            </a:r>
            <a:r>
              <a:rPr lang="zh-CN" altLang="en-US" b="1" dirty="0">
                <a:effectLst/>
              </a:rPr>
              <a:t>小时。</a:t>
            </a:r>
            <a:endParaRPr lang="zh-CN" altLang="en-US" b="1" dirty="0"/>
          </a:p>
        </p:txBody>
      </p:sp>
    </p:spTree>
    <p:extLst>
      <p:ext uri="{BB962C8B-B14F-4D97-AF65-F5344CB8AC3E}">
        <p14:creationId xmlns:p14="http://schemas.microsoft.com/office/powerpoint/2010/main" val="54061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4" name="文本框 3">
            <a:extLst>
              <a:ext uri="{FF2B5EF4-FFF2-40B4-BE49-F238E27FC236}">
                <a16:creationId xmlns:a16="http://schemas.microsoft.com/office/drawing/2014/main" id="{D0787960-D069-4C81-8B92-68443A72B0A3}"/>
              </a:ext>
            </a:extLst>
          </p:cNvPr>
          <p:cNvSpPr txBox="1"/>
          <p:nvPr/>
        </p:nvSpPr>
        <p:spPr>
          <a:xfrm>
            <a:off x="235670" y="96328"/>
            <a:ext cx="11651530" cy="461665"/>
          </a:xfrm>
          <a:prstGeom prst="rect">
            <a:avLst/>
          </a:prstGeom>
          <a:noFill/>
        </p:spPr>
        <p:txBody>
          <a:bodyPr wrap="square">
            <a:spAutoFit/>
          </a:bodyPr>
          <a:lstStyle/>
          <a:p>
            <a:r>
              <a:rPr lang="zh-CN" altLang="en-US" sz="2400" b="1" i="0" dirty="0">
                <a:effectLst/>
                <a:latin typeface="-apple-system-font"/>
              </a:rPr>
              <a:t>主动降噪的重要性日益突出，改善的音质是消费者寻求主动降噪功能的首要原因</a:t>
            </a:r>
            <a:endParaRPr lang="zh-CN" altLang="en-US" sz="2400" b="1" dirty="0"/>
          </a:p>
        </p:txBody>
      </p:sp>
      <p:pic>
        <p:nvPicPr>
          <p:cNvPr id="5" name="图片 4" descr="图形用户界面, 应用程序&#10;&#10;描述已自动生成">
            <a:extLst>
              <a:ext uri="{FF2B5EF4-FFF2-40B4-BE49-F238E27FC236}">
                <a16:creationId xmlns:a16="http://schemas.microsoft.com/office/drawing/2014/main" id="{71368DD8-9112-43CA-9B7F-263041618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99" y="2401776"/>
            <a:ext cx="9823876" cy="4359896"/>
          </a:xfrm>
          <a:prstGeom prst="rect">
            <a:avLst/>
          </a:prstGeom>
        </p:spPr>
      </p:pic>
      <p:sp>
        <p:nvSpPr>
          <p:cNvPr id="8" name="文本框 7">
            <a:extLst>
              <a:ext uri="{FF2B5EF4-FFF2-40B4-BE49-F238E27FC236}">
                <a16:creationId xmlns:a16="http://schemas.microsoft.com/office/drawing/2014/main" id="{E7338687-07B5-4913-81E8-BFB05280F9D0}"/>
              </a:ext>
            </a:extLst>
          </p:cNvPr>
          <p:cNvSpPr txBox="1"/>
          <p:nvPr/>
        </p:nvSpPr>
        <p:spPr>
          <a:xfrm>
            <a:off x="358219" y="741220"/>
            <a:ext cx="11651529" cy="1477328"/>
          </a:xfrm>
          <a:prstGeom prst="rect">
            <a:avLst/>
          </a:prstGeom>
          <a:noFill/>
        </p:spPr>
        <p:txBody>
          <a:bodyPr wrap="square">
            <a:spAutoFit/>
          </a:bodyPr>
          <a:lstStyle/>
          <a:p>
            <a:r>
              <a:rPr lang="zh-CN" altLang="en-US" dirty="0">
                <a:effectLst/>
              </a:rPr>
              <a:t>调研数据显示，未来几年，主动降噪功能会变得越来越重要。</a:t>
            </a:r>
            <a:br>
              <a:rPr lang="zh-CN" altLang="en-US" dirty="0">
                <a:effectLst/>
              </a:rPr>
            </a:br>
            <a:r>
              <a:rPr lang="en-US" altLang="zh-CN" dirty="0">
                <a:effectLst/>
              </a:rPr>
              <a:t>71% </a:t>
            </a:r>
            <a:r>
              <a:rPr lang="zh-CN" altLang="en-US" dirty="0">
                <a:effectLst/>
              </a:rPr>
              <a:t>的受访者表达了对主动降噪这一功能感兴趣，这也彰显了该功能在市场中的高需求。</a:t>
            </a:r>
            <a:br>
              <a:rPr lang="zh-CN" altLang="en-US" dirty="0">
                <a:effectLst/>
              </a:rPr>
            </a:br>
            <a:r>
              <a:rPr lang="zh-CN" altLang="en-US" dirty="0">
                <a:effectLst/>
              </a:rPr>
              <a:t>降噪是今年调研中第 </a:t>
            </a:r>
            <a:r>
              <a:rPr lang="en-US" altLang="zh-CN" dirty="0">
                <a:effectLst/>
              </a:rPr>
              <a:t>6 </a:t>
            </a:r>
            <a:r>
              <a:rPr lang="zh-CN" altLang="en-US" dirty="0">
                <a:effectLst/>
              </a:rPr>
              <a:t>大影响耳机产品购买决策的因素，而其在 </a:t>
            </a:r>
            <a:r>
              <a:rPr lang="en-US" altLang="zh-CN" dirty="0">
                <a:effectLst/>
              </a:rPr>
              <a:t>2019 </a:t>
            </a:r>
            <a:r>
              <a:rPr lang="zh-CN" altLang="en-US" dirty="0">
                <a:effectLst/>
              </a:rPr>
              <a:t>年调研排名第 </a:t>
            </a:r>
            <a:r>
              <a:rPr lang="en-US" altLang="zh-CN" dirty="0">
                <a:effectLst/>
              </a:rPr>
              <a:t>9 </a:t>
            </a:r>
            <a:r>
              <a:rPr lang="zh-CN" altLang="en-US" dirty="0">
                <a:effectLst/>
              </a:rPr>
              <a:t>位。</a:t>
            </a:r>
            <a:br>
              <a:rPr lang="zh-CN" altLang="en-US" dirty="0">
                <a:effectLst/>
              </a:rPr>
            </a:br>
            <a:r>
              <a:rPr lang="zh-CN" altLang="en-US" dirty="0">
                <a:effectLst/>
              </a:rPr>
              <a:t>降噪功能位列未来无线耳机中第 </a:t>
            </a:r>
            <a:r>
              <a:rPr lang="en-US" altLang="zh-CN" dirty="0">
                <a:effectLst/>
              </a:rPr>
              <a:t>4 </a:t>
            </a:r>
            <a:r>
              <a:rPr lang="zh-CN" altLang="en-US" dirty="0">
                <a:effectLst/>
              </a:rPr>
              <a:t>大最需要的功能，而在当前最常用功能中排名第 </a:t>
            </a:r>
            <a:r>
              <a:rPr lang="en-US" altLang="zh-CN" dirty="0">
                <a:effectLst/>
              </a:rPr>
              <a:t>6 </a:t>
            </a:r>
            <a:r>
              <a:rPr lang="zh-CN" altLang="en-US" dirty="0">
                <a:effectLst/>
              </a:rPr>
              <a:t>位。</a:t>
            </a:r>
            <a:br>
              <a:rPr lang="zh-CN" altLang="en-US" dirty="0">
                <a:effectLst/>
              </a:rPr>
            </a:br>
            <a:r>
              <a:rPr lang="zh-CN" altLang="en-US" dirty="0">
                <a:effectLst/>
              </a:rPr>
              <a:t>消费者表示，改善的音质是他们寻求主动降噪功能的首要原因。</a:t>
            </a:r>
            <a:endParaRPr lang="zh-CN" altLang="en-US" dirty="0"/>
          </a:p>
        </p:txBody>
      </p:sp>
      <p:sp>
        <p:nvSpPr>
          <p:cNvPr id="2" name="文本框 1">
            <a:extLst>
              <a:ext uri="{FF2B5EF4-FFF2-40B4-BE49-F238E27FC236}">
                <a16:creationId xmlns:a16="http://schemas.microsoft.com/office/drawing/2014/main" id="{F55D90F8-C5EB-4777-AF4B-1D791D4EF59D}"/>
              </a:ext>
            </a:extLst>
          </p:cNvPr>
          <p:cNvSpPr txBox="1"/>
          <p:nvPr/>
        </p:nvSpPr>
        <p:spPr>
          <a:xfrm>
            <a:off x="10331778" y="6611778"/>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本数据来自微信公众号“深圳湾”</a:t>
            </a:r>
          </a:p>
        </p:txBody>
      </p:sp>
    </p:spTree>
    <p:extLst>
      <p:ext uri="{BB962C8B-B14F-4D97-AF65-F5344CB8AC3E}">
        <p14:creationId xmlns:p14="http://schemas.microsoft.com/office/powerpoint/2010/main" val="2082998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4" name="文本框 3">
            <a:extLst>
              <a:ext uri="{FF2B5EF4-FFF2-40B4-BE49-F238E27FC236}">
                <a16:creationId xmlns:a16="http://schemas.microsoft.com/office/drawing/2014/main" id="{DF6DCBF2-E05D-47F7-A287-21158F7F357D}"/>
              </a:ext>
            </a:extLst>
          </p:cNvPr>
          <p:cNvSpPr txBox="1"/>
          <p:nvPr/>
        </p:nvSpPr>
        <p:spPr>
          <a:xfrm>
            <a:off x="3198044" y="0"/>
            <a:ext cx="6169842" cy="461665"/>
          </a:xfrm>
          <a:prstGeom prst="rect">
            <a:avLst/>
          </a:prstGeom>
          <a:noFill/>
        </p:spPr>
        <p:txBody>
          <a:bodyPr wrap="square">
            <a:spAutoFit/>
          </a:bodyPr>
          <a:lstStyle/>
          <a:p>
            <a:pPr algn="l"/>
            <a:r>
              <a:rPr lang="zh-CN" altLang="en-US" sz="2400" b="1" i="0" dirty="0">
                <a:solidFill>
                  <a:srgbClr val="333333"/>
                </a:solidFill>
                <a:effectLst/>
                <a:latin typeface="-apple-system-font"/>
              </a:rPr>
              <a:t>六问</a:t>
            </a:r>
            <a:r>
              <a:rPr lang="en-US" altLang="zh-CN" sz="2400" b="1" i="0" dirty="0">
                <a:solidFill>
                  <a:srgbClr val="333333"/>
                </a:solidFill>
                <a:effectLst/>
                <a:latin typeface="-apple-system-font"/>
              </a:rPr>
              <a:t>TWS</a:t>
            </a:r>
            <a:r>
              <a:rPr lang="zh-CN" altLang="en-US" sz="2400" b="1" i="0" dirty="0">
                <a:solidFill>
                  <a:srgbClr val="333333"/>
                </a:solidFill>
                <a:effectLst/>
                <a:latin typeface="-apple-system-font"/>
              </a:rPr>
              <a:t>，耳机“柯卡之死”</a:t>
            </a:r>
          </a:p>
        </p:txBody>
      </p:sp>
      <p:sp>
        <p:nvSpPr>
          <p:cNvPr id="6" name="文本框 5">
            <a:extLst>
              <a:ext uri="{FF2B5EF4-FFF2-40B4-BE49-F238E27FC236}">
                <a16:creationId xmlns:a16="http://schemas.microsoft.com/office/drawing/2014/main" id="{70D471EA-9911-4430-B02F-811B75AE4FC6}"/>
              </a:ext>
            </a:extLst>
          </p:cNvPr>
          <p:cNvSpPr txBox="1"/>
          <p:nvPr/>
        </p:nvSpPr>
        <p:spPr>
          <a:xfrm>
            <a:off x="-179108" y="642363"/>
            <a:ext cx="12371108" cy="338554"/>
          </a:xfrm>
          <a:prstGeom prst="rect">
            <a:avLst/>
          </a:prstGeom>
          <a:noFill/>
        </p:spPr>
        <p:txBody>
          <a:bodyPr wrap="square">
            <a:spAutoFit/>
          </a:bodyPr>
          <a:lstStyle/>
          <a:p>
            <a:pPr algn="ctr"/>
            <a:r>
              <a:rPr lang="zh-CN" altLang="en-US" sz="1600" b="1" i="0" dirty="0">
                <a:solidFill>
                  <a:srgbClr val="333333"/>
                </a:solidFill>
                <a:effectLst/>
                <a:latin typeface="-apple-system-font"/>
              </a:rPr>
              <a:t>一问：手机大厂入局</a:t>
            </a:r>
            <a:r>
              <a:rPr lang="en-US" altLang="zh-CN" sz="1600" b="1" i="0" dirty="0">
                <a:solidFill>
                  <a:srgbClr val="333333"/>
                </a:solidFill>
                <a:effectLst/>
                <a:latin typeface="-apple-system-font"/>
              </a:rPr>
              <a:t>TWS</a:t>
            </a:r>
            <a:r>
              <a:rPr lang="zh-CN" altLang="en-US" sz="1600" b="1" i="0" dirty="0">
                <a:solidFill>
                  <a:srgbClr val="333333"/>
                </a:solidFill>
                <a:effectLst/>
                <a:latin typeface="-apple-system-font"/>
              </a:rPr>
              <a:t>，格局动荡几何？谁能拔得</a:t>
            </a:r>
            <a:r>
              <a:rPr lang="en-US" altLang="zh-CN" sz="1600" b="1" i="0" dirty="0">
                <a:solidFill>
                  <a:srgbClr val="333333"/>
                </a:solidFill>
                <a:effectLst/>
                <a:latin typeface="-apple-system-font"/>
              </a:rPr>
              <a:t>TWS</a:t>
            </a:r>
            <a:r>
              <a:rPr lang="zh-CN" altLang="en-US" sz="1600" b="1" i="0" dirty="0">
                <a:solidFill>
                  <a:srgbClr val="333333"/>
                </a:solidFill>
                <a:effectLst/>
                <a:latin typeface="-apple-system-font"/>
              </a:rPr>
              <a:t>红利头筹，谁又是长跑选手？三年后的市场格局将会有怎样的变化？</a:t>
            </a:r>
            <a:endParaRPr lang="zh-CN" altLang="en-US" sz="1600" b="0" i="0" dirty="0">
              <a:solidFill>
                <a:srgbClr val="333333"/>
              </a:solidFill>
              <a:effectLst/>
              <a:latin typeface="-apple-system-font"/>
            </a:endParaRPr>
          </a:p>
        </p:txBody>
      </p:sp>
      <p:sp>
        <p:nvSpPr>
          <p:cNvPr id="8" name="文本框 7">
            <a:extLst>
              <a:ext uri="{FF2B5EF4-FFF2-40B4-BE49-F238E27FC236}">
                <a16:creationId xmlns:a16="http://schemas.microsoft.com/office/drawing/2014/main" id="{C851049A-2DDA-4288-B633-47EACD2B5DFA}"/>
              </a:ext>
            </a:extLst>
          </p:cNvPr>
          <p:cNvSpPr txBox="1"/>
          <p:nvPr/>
        </p:nvSpPr>
        <p:spPr>
          <a:xfrm>
            <a:off x="1" y="980917"/>
            <a:ext cx="12191999" cy="6124754"/>
          </a:xfrm>
          <a:prstGeom prst="rect">
            <a:avLst/>
          </a:prstGeom>
          <a:noFill/>
        </p:spPr>
        <p:txBody>
          <a:bodyPr wrap="square">
            <a:spAutoFit/>
          </a:bodyPr>
          <a:lstStyle/>
          <a:p>
            <a:pPr algn="l"/>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答：现今</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品牌市场以传统耳机品牌、手机品牌和包括网易、酷狗在内的电商品牌形成三大阵营。导致</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a:t>
            </a:r>
            <a:r>
              <a:rPr lang="en-US" altLang="zh-CN" sz="1400" b="0" i="0" dirty="0">
                <a:solidFill>
                  <a:srgbClr val="333333"/>
                </a:solidFill>
                <a:effectLst/>
                <a:latin typeface="-apple-system-font"/>
              </a:rPr>
              <a:t>ODM/OEM</a:t>
            </a:r>
            <a:r>
              <a:rPr lang="zh-CN" altLang="en-US" sz="1400" b="0" i="0" dirty="0">
                <a:solidFill>
                  <a:srgbClr val="333333"/>
                </a:solidFill>
                <a:effectLst/>
                <a:latin typeface="-apple-system-font"/>
              </a:rPr>
              <a:t>厂家也划分为：传统的中小型耳机</a:t>
            </a:r>
            <a:r>
              <a:rPr lang="en-US" altLang="zh-CN" sz="1400" b="0" i="0" dirty="0">
                <a:solidFill>
                  <a:srgbClr val="333333"/>
                </a:solidFill>
                <a:effectLst/>
                <a:latin typeface="-apple-system-font"/>
              </a:rPr>
              <a:t>ODM</a:t>
            </a:r>
            <a:r>
              <a:rPr lang="zh-CN" altLang="en-US" sz="1400" b="0" i="0" dirty="0">
                <a:solidFill>
                  <a:srgbClr val="333333"/>
                </a:solidFill>
                <a:effectLst/>
                <a:latin typeface="-apple-system-font"/>
              </a:rPr>
              <a:t>公司、立讯、歌尔等</a:t>
            </a:r>
            <a:r>
              <a:rPr lang="en-US" altLang="zh-CN" sz="1400" b="0" i="0" dirty="0">
                <a:solidFill>
                  <a:srgbClr val="333333"/>
                </a:solidFill>
                <a:effectLst/>
                <a:latin typeface="-apple-system-font"/>
              </a:rPr>
              <a:t>ODM</a:t>
            </a:r>
            <a:r>
              <a:rPr lang="zh-CN" altLang="en-US" sz="1400" b="0" i="0" dirty="0">
                <a:solidFill>
                  <a:srgbClr val="333333"/>
                </a:solidFill>
                <a:effectLst/>
                <a:latin typeface="-apple-system-font"/>
              </a:rPr>
              <a:t>大鳄和手机</a:t>
            </a:r>
            <a:r>
              <a:rPr lang="en-US" altLang="zh-CN" sz="1400" b="0" i="0" dirty="0">
                <a:solidFill>
                  <a:srgbClr val="333333"/>
                </a:solidFill>
                <a:effectLst/>
                <a:latin typeface="-apple-system-font"/>
              </a:rPr>
              <a:t>ODM</a:t>
            </a:r>
            <a:r>
              <a:rPr lang="zh-CN" altLang="en-US" sz="1400" b="0" i="0" dirty="0">
                <a:solidFill>
                  <a:srgbClr val="333333"/>
                </a:solidFill>
                <a:effectLst/>
                <a:latin typeface="-apple-system-font"/>
              </a:rPr>
              <a:t>厂家三大阵营。</a:t>
            </a:r>
            <a:br>
              <a:rPr lang="zh-CN" altLang="en-US" sz="1400" b="0" i="0" dirty="0">
                <a:solidFill>
                  <a:srgbClr val="333333"/>
                </a:solidFill>
                <a:effectLst/>
                <a:latin typeface="-apple-system-font"/>
              </a:rPr>
            </a:br>
            <a:endParaRPr lang="zh-CN" altLang="en-US" sz="1400" b="0" i="0" dirty="0">
              <a:solidFill>
                <a:srgbClr val="333333"/>
              </a:solidFill>
              <a:effectLst/>
              <a:latin typeface="-apple-system-font"/>
            </a:endParaRPr>
          </a:p>
          <a:p>
            <a:pPr algn="just"/>
            <a:r>
              <a:rPr lang="zh-CN" altLang="en-US" sz="1400" b="0" i="0" dirty="0">
                <a:solidFill>
                  <a:srgbClr val="333333"/>
                </a:solidFill>
                <a:effectLst/>
                <a:latin typeface="-apple-system-font"/>
              </a:rPr>
              <a:t>业界共识为， 传统耳机厂商和手机厂商的关系并不是一个对立关系，虽然会有市场竞争的交集，但更多是共存关系。不过，共存关系最多维持</a:t>
            </a:r>
            <a:r>
              <a:rPr lang="en-US" altLang="zh-CN" sz="1400" b="0" i="0" dirty="0">
                <a:solidFill>
                  <a:srgbClr val="333333"/>
                </a:solidFill>
                <a:effectLst/>
                <a:latin typeface="-apple-system-font"/>
              </a:rPr>
              <a:t>3</a:t>
            </a:r>
            <a:r>
              <a:rPr lang="zh-CN" altLang="en-US" sz="1400" b="0" i="0" dirty="0">
                <a:solidFill>
                  <a:srgbClr val="333333"/>
                </a:solidFill>
                <a:effectLst/>
                <a:latin typeface="-apple-system-font"/>
              </a:rPr>
              <a:t>年，随后，传统耳机厂家将会面临生死冲击，最终在</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行业能存活的传统耳机品牌不会超过</a:t>
            </a:r>
            <a:r>
              <a:rPr lang="en-US" altLang="zh-CN" sz="1400" b="0" i="0" dirty="0">
                <a:solidFill>
                  <a:srgbClr val="333333"/>
                </a:solidFill>
                <a:effectLst/>
                <a:latin typeface="-apple-system-font"/>
              </a:rPr>
              <a:t>5</a:t>
            </a:r>
            <a:r>
              <a:rPr lang="zh-CN" altLang="en-US" sz="1400" b="0" i="0" dirty="0">
                <a:solidFill>
                  <a:srgbClr val="333333"/>
                </a:solidFill>
                <a:effectLst/>
                <a:latin typeface="-apple-system-font"/>
              </a:rPr>
              <a:t>家。</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因为，尽管传统耳机厂家在</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上见长于听觉感受和声学技术，让消费者感受到音乐音质的原汁原味的享受。</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但是，以苹果</a:t>
            </a:r>
            <a:r>
              <a:rPr lang="en-US" altLang="zh-CN" sz="1400" b="0" i="0" dirty="0" err="1">
                <a:solidFill>
                  <a:srgbClr val="333333"/>
                </a:solidFill>
                <a:effectLst/>
                <a:latin typeface="-apple-system-font"/>
              </a:rPr>
              <a:t>AirPods</a:t>
            </a:r>
            <a:r>
              <a:rPr lang="zh-CN" altLang="en-US" sz="1400" b="0" i="0" dirty="0">
                <a:solidFill>
                  <a:srgbClr val="333333"/>
                </a:solidFill>
                <a:effectLst/>
                <a:latin typeface="-apple-system-font"/>
              </a:rPr>
              <a:t>为代表的手机厂家首先追求的是</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耳机产品可用性和易用性。从技术进步和设计改进双重角度来看，</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产品的标准变得可用就好，而不是传统的声学思维模式。这样产品能够满足</a:t>
            </a:r>
            <a:r>
              <a:rPr lang="en-US" altLang="zh-CN" sz="1400" b="0" i="0" dirty="0">
                <a:solidFill>
                  <a:srgbClr val="333333"/>
                </a:solidFill>
                <a:effectLst/>
                <a:latin typeface="-apple-system-font"/>
              </a:rPr>
              <a:t>80%</a:t>
            </a:r>
            <a:r>
              <a:rPr lang="zh-CN" altLang="en-US" sz="1400" b="0" i="0" dirty="0">
                <a:solidFill>
                  <a:srgbClr val="333333"/>
                </a:solidFill>
                <a:effectLst/>
                <a:latin typeface="-apple-system-font"/>
              </a:rPr>
              <a:t>用户需求，可以断言</a:t>
            </a:r>
            <a:r>
              <a:rPr lang="en-US" altLang="zh-CN" sz="1400" b="0" i="0" dirty="0">
                <a:solidFill>
                  <a:srgbClr val="333333"/>
                </a:solidFill>
                <a:effectLst/>
                <a:latin typeface="-apple-system-font"/>
              </a:rPr>
              <a:t>80%</a:t>
            </a:r>
            <a:r>
              <a:rPr lang="zh-CN" altLang="en-US" sz="1400" b="0" i="0" dirty="0">
                <a:solidFill>
                  <a:srgbClr val="333333"/>
                </a:solidFill>
                <a:effectLst/>
                <a:latin typeface="-apple-system-font"/>
              </a:rPr>
              <a:t>的</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用户就会被狼性极强、经过血海竞争的手机厂家抢夺。</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其次，手机厂家介入</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市场，将让产品的迭代节奏变得更快，</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新品市场生命周期将从传统两年缩短至</a:t>
            </a:r>
            <a:r>
              <a:rPr lang="en-US" altLang="zh-CN" sz="1400" b="0" i="0" dirty="0">
                <a:solidFill>
                  <a:srgbClr val="333333"/>
                </a:solidFill>
                <a:effectLst/>
                <a:latin typeface="-apple-system-font"/>
              </a:rPr>
              <a:t>8</a:t>
            </a:r>
            <a:r>
              <a:rPr lang="zh-CN" altLang="en-US" sz="1400" b="0" i="0" dirty="0">
                <a:solidFill>
                  <a:srgbClr val="333333"/>
                </a:solidFill>
                <a:effectLst/>
                <a:latin typeface="-apple-system-font"/>
              </a:rPr>
              <a:t>个月，直接挑战传统耳机厂家的产品设计、生产、销售周期。</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再次，技术不断的迭代速度和新部件的出现也会加快，要求</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团队的研发能力变得更强，人员变得更多，研发投入将要比拼资本力量。</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最后，手机带来的极致感会对传统耳机公司带来极大的挑战，包括对成本管控的极致感，用户体验的极致感，包括耳机和手机之间的交互、持续连接的优化、基于两者之间的新应用开发等等。以及对线上线下渠道市场管控的极致感，对供应链管理的极致感，都会让传统耳机厂家公司陷入如临深渊的市场危机。</a:t>
            </a:r>
          </a:p>
          <a:p>
            <a:pPr algn="just"/>
            <a:endParaRPr lang="en-US" altLang="zh-CN" sz="1400" dirty="0">
              <a:solidFill>
                <a:srgbClr val="333333"/>
              </a:solidFill>
              <a:latin typeface="-apple-system-font"/>
            </a:endParaRPr>
          </a:p>
          <a:p>
            <a:pPr algn="just"/>
            <a:r>
              <a:rPr lang="zh-CN" altLang="en-US" sz="1400" b="0" i="0" dirty="0">
                <a:solidFill>
                  <a:srgbClr val="333333"/>
                </a:solidFill>
                <a:effectLst/>
                <a:latin typeface="-apple-system-font"/>
              </a:rPr>
              <a:t>可以预见，对于</a:t>
            </a:r>
            <a:r>
              <a:rPr lang="en-US" altLang="zh-CN" sz="1400" b="0" i="0" dirty="0">
                <a:solidFill>
                  <a:srgbClr val="333333"/>
                </a:solidFill>
                <a:effectLst/>
                <a:latin typeface="-apple-system-font"/>
              </a:rPr>
              <a:t>Skullcandy</a:t>
            </a:r>
            <a:r>
              <a:rPr lang="zh-CN" altLang="en-US" sz="1400" b="0" i="0" dirty="0">
                <a:solidFill>
                  <a:srgbClr val="333333"/>
                </a:solidFill>
                <a:effectLst/>
                <a:latin typeface="-apple-system-font"/>
              </a:rPr>
              <a:t>和</a:t>
            </a:r>
            <a:r>
              <a:rPr lang="en-US" altLang="zh-CN" sz="1400" b="0" i="0" dirty="0">
                <a:solidFill>
                  <a:srgbClr val="333333"/>
                </a:solidFill>
                <a:effectLst/>
                <a:latin typeface="-apple-system-font"/>
              </a:rPr>
              <a:t>Jaybird</a:t>
            </a:r>
            <a:r>
              <a:rPr lang="zh-CN" altLang="en-US" sz="1400" b="0" i="0" dirty="0">
                <a:solidFill>
                  <a:srgbClr val="333333"/>
                </a:solidFill>
                <a:effectLst/>
                <a:latin typeface="-apple-system-font"/>
              </a:rPr>
              <a:t>等专注在户外运动人群的</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厂商，将率先被淘汰。根本原因在于上述厂商的产品技术特点和渠道品牌优势，基本也是手机厂商能力的覆盖范围。</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参考案例是，美能达和卡西欧等卡片机品牌在摄像领域，完全被手机厂商无情碾压，单反相机和摄像机市场快速萎缩。</a:t>
            </a:r>
          </a:p>
          <a:p>
            <a:pPr algn="just"/>
            <a:r>
              <a:rPr lang="zh-CN" altLang="en-US" sz="1400" b="0" i="0" dirty="0">
                <a:solidFill>
                  <a:srgbClr val="333333"/>
                </a:solidFill>
                <a:effectLst/>
                <a:latin typeface="-apple-system-font"/>
              </a:rPr>
              <a:t>值得庆贺的是，手机厂商介入</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，可以把</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整个市场蛋糕做大，传统耳机厂商短期内是市场份额下降了，自身市场销量还在不断增长。可悲的是，如此幸福日子的时间可能只有</a:t>
            </a:r>
            <a:r>
              <a:rPr lang="en-US" altLang="zh-CN" sz="1400" b="0" i="0" dirty="0">
                <a:solidFill>
                  <a:srgbClr val="333333"/>
                </a:solidFill>
                <a:effectLst/>
                <a:latin typeface="-apple-system-font"/>
              </a:rPr>
              <a:t>3</a:t>
            </a:r>
            <a:r>
              <a:rPr lang="zh-CN" altLang="en-US" sz="1400" b="0" i="0" dirty="0">
                <a:solidFill>
                  <a:srgbClr val="333333"/>
                </a:solidFill>
                <a:effectLst/>
                <a:latin typeface="-apple-system-font"/>
              </a:rPr>
              <a:t>年。</a:t>
            </a:r>
          </a:p>
        </p:txBody>
      </p:sp>
      <p:sp>
        <p:nvSpPr>
          <p:cNvPr id="2" name="文本框 1">
            <a:extLst>
              <a:ext uri="{FF2B5EF4-FFF2-40B4-BE49-F238E27FC236}">
                <a16:creationId xmlns:a16="http://schemas.microsoft.com/office/drawing/2014/main" id="{FAB026DB-0F78-47F3-AA54-66039E972023}"/>
              </a:ext>
            </a:extLst>
          </p:cNvPr>
          <p:cNvSpPr txBox="1"/>
          <p:nvPr/>
        </p:nvSpPr>
        <p:spPr>
          <a:xfrm>
            <a:off x="10331778" y="6611778"/>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本数据来自微信公众号“深圳湾”</a:t>
            </a:r>
          </a:p>
        </p:txBody>
      </p:sp>
    </p:spTree>
    <p:extLst>
      <p:ext uri="{BB962C8B-B14F-4D97-AF65-F5344CB8AC3E}">
        <p14:creationId xmlns:p14="http://schemas.microsoft.com/office/powerpoint/2010/main" val="3169010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47939DF5-9A50-4803-AC73-F9D9037FDA75}"/>
              </a:ext>
            </a:extLst>
          </p:cNvPr>
          <p:cNvSpPr txBox="1"/>
          <p:nvPr/>
        </p:nvSpPr>
        <p:spPr>
          <a:xfrm>
            <a:off x="207390" y="0"/>
            <a:ext cx="11104775" cy="369332"/>
          </a:xfrm>
          <a:prstGeom prst="rect">
            <a:avLst/>
          </a:prstGeom>
          <a:noFill/>
        </p:spPr>
        <p:txBody>
          <a:bodyPr wrap="square">
            <a:spAutoFit/>
          </a:bodyPr>
          <a:lstStyle/>
          <a:p>
            <a:pPr algn="ctr"/>
            <a:r>
              <a:rPr lang="zh-CN" altLang="en-US" b="1" i="0" dirty="0">
                <a:solidFill>
                  <a:srgbClr val="333333"/>
                </a:solidFill>
                <a:effectLst/>
                <a:latin typeface="-apple-system-font"/>
              </a:rPr>
              <a:t>二问：为什么要用</a:t>
            </a:r>
            <a:r>
              <a:rPr lang="en-US" altLang="zh-CN" b="1" i="0" dirty="0">
                <a:solidFill>
                  <a:srgbClr val="333333"/>
                </a:solidFill>
                <a:effectLst/>
                <a:latin typeface="-apple-system-font"/>
              </a:rPr>
              <a:t>TWS</a:t>
            </a:r>
            <a:r>
              <a:rPr lang="zh-CN" altLang="en-US" b="1" i="0" dirty="0">
                <a:solidFill>
                  <a:srgbClr val="333333"/>
                </a:solidFill>
                <a:effectLst/>
                <a:latin typeface="-apple-system-font"/>
              </a:rPr>
              <a:t>耳机？市场规模未来规模到底有多大？跟手机的比例是</a:t>
            </a:r>
            <a:r>
              <a:rPr lang="en-US" altLang="zh-CN" b="1" i="0" dirty="0">
                <a:solidFill>
                  <a:srgbClr val="333333"/>
                </a:solidFill>
                <a:effectLst/>
                <a:latin typeface="-apple-system-font"/>
              </a:rPr>
              <a:t>1:0.5</a:t>
            </a:r>
            <a:r>
              <a:rPr lang="zh-CN" altLang="en-US" b="1" i="0" dirty="0">
                <a:solidFill>
                  <a:srgbClr val="333333"/>
                </a:solidFill>
                <a:effectLst/>
                <a:latin typeface="-apple-system-font"/>
              </a:rPr>
              <a:t>，还是</a:t>
            </a:r>
            <a:r>
              <a:rPr lang="en-US" altLang="zh-CN" b="1" i="0" dirty="0">
                <a:solidFill>
                  <a:srgbClr val="333333"/>
                </a:solidFill>
                <a:effectLst/>
                <a:latin typeface="-apple-system-font"/>
              </a:rPr>
              <a:t>1:1</a:t>
            </a:r>
            <a:r>
              <a:rPr lang="zh-CN" altLang="en-US" b="1" i="0" dirty="0">
                <a:solidFill>
                  <a:srgbClr val="333333"/>
                </a:solidFill>
                <a:effectLst/>
                <a:latin typeface="-apple-system-font"/>
              </a:rPr>
              <a:t>，甚至</a:t>
            </a:r>
            <a:r>
              <a:rPr lang="en-US" altLang="zh-CN" b="1" i="0" dirty="0">
                <a:solidFill>
                  <a:srgbClr val="333333"/>
                </a:solidFill>
                <a:effectLst/>
                <a:latin typeface="-apple-system-font"/>
              </a:rPr>
              <a:t>1:1.5</a:t>
            </a:r>
            <a:r>
              <a:rPr lang="zh-CN" altLang="en-US" b="1" i="0" dirty="0">
                <a:solidFill>
                  <a:srgbClr val="333333"/>
                </a:solidFill>
                <a:effectLst/>
                <a:latin typeface="-apple-system-font"/>
              </a:rPr>
              <a:t>？</a:t>
            </a:r>
            <a:endParaRPr lang="zh-CN" altLang="en-US" b="0" i="0" dirty="0">
              <a:solidFill>
                <a:srgbClr val="333333"/>
              </a:solidFill>
              <a:effectLst/>
              <a:latin typeface="-apple-system-font"/>
            </a:endParaRPr>
          </a:p>
        </p:txBody>
      </p:sp>
      <p:sp>
        <p:nvSpPr>
          <p:cNvPr id="6" name="文本框 5">
            <a:extLst>
              <a:ext uri="{FF2B5EF4-FFF2-40B4-BE49-F238E27FC236}">
                <a16:creationId xmlns:a16="http://schemas.microsoft.com/office/drawing/2014/main" id="{A0ABAA43-1BB3-4C98-8992-8E8F48BDF630}"/>
              </a:ext>
            </a:extLst>
          </p:cNvPr>
          <p:cNvSpPr txBox="1"/>
          <p:nvPr/>
        </p:nvSpPr>
        <p:spPr>
          <a:xfrm>
            <a:off x="-81699" y="564819"/>
            <a:ext cx="12273699" cy="2893100"/>
          </a:xfrm>
          <a:prstGeom prst="rect">
            <a:avLst/>
          </a:prstGeom>
          <a:noFill/>
        </p:spPr>
        <p:txBody>
          <a:bodyPr wrap="square">
            <a:spAutoFit/>
          </a:bodyPr>
          <a:lstStyle/>
          <a:p>
            <a:pPr algn="just"/>
            <a:r>
              <a:rPr lang="zh-CN" altLang="en-US" sz="1400" b="0" i="0" dirty="0">
                <a:solidFill>
                  <a:srgbClr val="333333"/>
                </a:solidFill>
                <a:effectLst/>
                <a:latin typeface="-apple-system-font"/>
              </a:rPr>
              <a:t>答：包括第一手机界研究院在内的大多数研究机构和业内资深人士均认为，手机与耳机销量规模应该是等同的。即智能手机现在一年是</a:t>
            </a:r>
            <a:r>
              <a:rPr lang="en-US" altLang="zh-CN" sz="1400" b="0" i="0" dirty="0">
                <a:solidFill>
                  <a:srgbClr val="333333"/>
                </a:solidFill>
                <a:effectLst/>
                <a:latin typeface="-apple-system-font"/>
              </a:rPr>
              <a:t>14</a:t>
            </a:r>
            <a:r>
              <a:rPr lang="zh-CN" altLang="en-US" sz="1400" b="0" i="0" dirty="0">
                <a:solidFill>
                  <a:srgbClr val="333333"/>
                </a:solidFill>
                <a:effectLst/>
                <a:latin typeface="-apple-system-font"/>
              </a:rPr>
              <a:t>亿只左右，</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耳机全球销量规模在</a:t>
            </a:r>
            <a:r>
              <a:rPr lang="en-US" altLang="zh-CN" sz="1400" b="0" i="0" dirty="0">
                <a:solidFill>
                  <a:srgbClr val="333333"/>
                </a:solidFill>
                <a:effectLst/>
                <a:latin typeface="-apple-system-font"/>
              </a:rPr>
              <a:t>5</a:t>
            </a:r>
            <a:r>
              <a:rPr lang="zh-CN" altLang="en-US" sz="1400" b="0" i="0" dirty="0">
                <a:solidFill>
                  <a:srgbClr val="333333"/>
                </a:solidFill>
                <a:effectLst/>
                <a:latin typeface="-apple-system-font"/>
              </a:rPr>
              <a:t>年后，也将达到</a:t>
            </a:r>
            <a:r>
              <a:rPr lang="en-US" altLang="zh-CN" sz="1400" b="0" i="0" dirty="0">
                <a:solidFill>
                  <a:srgbClr val="333333"/>
                </a:solidFill>
                <a:effectLst/>
                <a:latin typeface="-apple-system-font"/>
              </a:rPr>
              <a:t>14</a:t>
            </a:r>
            <a:r>
              <a:rPr lang="zh-CN" altLang="en-US" sz="1400" b="0" i="0" dirty="0">
                <a:solidFill>
                  <a:srgbClr val="333333"/>
                </a:solidFill>
                <a:effectLst/>
                <a:latin typeface="-apple-system-font"/>
              </a:rPr>
              <a:t>亿副。只是未来</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耳机主搭配应该手机或者智能手表。</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消费者选择</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耳机的根本原因，无线、便利和价格是三大主要素，而无线和便利彻底弥补了消费者碎片化时间中的视听需求，并给予了一个放松的通话环境。</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当然目前热门的主动通话降噪（</a:t>
            </a:r>
            <a:r>
              <a:rPr lang="en-US" altLang="zh-CN" sz="1400" b="0" i="0" dirty="0">
                <a:solidFill>
                  <a:srgbClr val="333333"/>
                </a:solidFill>
                <a:effectLst/>
                <a:latin typeface="-apple-system-font"/>
              </a:rPr>
              <a:t>ANC</a:t>
            </a:r>
            <a:r>
              <a:rPr lang="zh-CN" altLang="en-US" sz="1400" b="0" i="0" dirty="0">
                <a:solidFill>
                  <a:srgbClr val="333333"/>
                </a:solidFill>
                <a:effectLst/>
                <a:latin typeface="-apple-system-font"/>
              </a:rPr>
              <a:t>）是能拉开品牌层次以及后端供应链的关键技术。因为</a:t>
            </a:r>
            <a:r>
              <a:rPr lang="en-US" altLang="zh-CN" sz="1400" b="0" i="0" dirty="0">
                <a:solidFill>
                  <a:srgbClr val="333333"/>
                </a:solidFill>
                <a:effectLst/>
                <a:latin typeface="-apple-system-font"/>
              </a:rPr>
              <a:t>ANC</a:t>
            </a:r>
            <a:r>
              <a:rPr lang="zh-CN" altLang="en-US" sz="1400" b="0" i="0" dirty="0">
                <a:solidFill>
                  <a:srgbClr val="333333"/>
                </a:solidFill>
                <a:effectLst/>
                <a:latin typeface="-apple-system-font"/>
              </a:rPr>
              <a:t>解决了耳机最基本的诉求，即通话双方听的清楚。</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最近有业界寄望手机厂家会将</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耳机作为标配，迅速扩大市场容量。但是，手机厂家会思考，标配是成本，非标配则变成利润中心。今天手机厂商的市场空间已经饱和， 已经没有营收和利润上升空间后，配件类产品的定位已经提升到产品线层面去思考。尤其是苹果的示范效应，将进一步推动单独购买的消费习惯。</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特别需要注意的是，手机厂商在研发资源、渠道、品牌建设投入的力度和资源，远不是非手机行业的其他厂商能比拟的。</a:t>
            </a:r>
          </a:p>
        </p:txBody>
      </p:sp>
      <p:sp>
        <p:nvSpPr>
          <p:cNvPr id="8" name="文本框 7">
            <a:extLst>
              <a:ext uri="{FF2B5EF4-FFF2-40B4-BE49-F238E27FC236}">
                <a16:creationId xmlns:a16="http://schemas.microsoft.com/office/drawing/2014/main" id="{0F6F9478-445B-40E3-96F9-B965FF770D88}"/>
              </a:ext>
            </a:extLst>
          </p:cNvPr>
          <p:cNvSpPr txBox="1"/>
          <p:nvPr/>
        </p:nvSpPr>
        <p:spPr>
          <a:xfrm>
            <a:off x="-509047" y="3428999"/>
            <a:ext cx="8531257" cy="369332"/>
          </a:xfrm>
          <a:prstGeom prst="rect">
            <a:avLst/>
          </a:prstGeom>
          <a:noFill/>
        </p:spPr>
        <p:txBody>
          <a:bodyPr wrap="square">
            <a:spAutoFit/>
          </a:bodyPr>
          <a:lstStyle/>
          <a:p>
            <a:pPr algn="ctr"/>
            <a:r>
              <a:rPr lang="zh-CN" altLang="en-US" b="1" i="0" dirty="0">
                <a:solidFill>
                  <a:srgbClr val="333333"/>
                </a:solidFill>
                <a:effectLst/>
                <a:latin typeface="-apple-system-font"/>
              </a:rPr>
              <a:t>三问：</a:t>
            </a:r>
            <a:r>
              <a:rPr lang="en-US" altLang="zh-CN" b="1" i="0" dirty="0">
                <a:solidFill>
                  <a:srgbClr val="333333"/>
                </a:solidFill>
                <a:effectLst/>
                <a:latin typeface="-apple-system-font"/>
              </a:rPr>
              <a:t>TWS</a:t>
            </a:r>
            <a:r>
              <a:rPr lang="zh-CN" altLang="en-US" b="1" i="0" dirty="0">
                <a:solidFill>
                  <a:srgbClr val="333333"/>
                </a:solidFill>
                <a:effectLst/>
                <a:latin typeface="-apple-system-font"/>
              </a:rPr>
              <a:t>耳机市场什么时候才是真正的拐点？低价策略有效么？</a:t>
            </a:r>
            <a:endParaRPr lang="zh-CN" altLang="en-US" b="0" i="0" dirty="0">
              <a:solidFill>
                <a:srgbClr val="333333"/>
              </a:solidFill>
              <a:effectLst/>
              <a:latin typeface="-apple-system-font"/>
            </a:endParaRPr>
          </a:p>
        </p:txBody>
      </p:sp>
      <p:sp>
        <p:nvSpPr>
          <p:cNvPr id="10" name="文本框 9">
            <a:extLst>
              <a:ext uri="{FF2B5EF4-FFF2-40B4-BE49-F238E27FC236}">
                <a16:creationId xmlns:a16="http://schemas.microsoft.com/office/drawing/2014/main" id="{6182508A-1742-44E8-AEE5-03D0769C1DC3}"/>
              </a:ext>
            </a:extLst>
          </p:cNvPr>
          <p:cNvSpPr txBox="1"/>
          <p:nvPr/>
        </p:nvSpPr>
        <p:spPr>
          <a:xfrm>
            <a:off x="0" y="3798331"/>
            <a:ext cx="12192000" cy="2677656"/>
          </a:xfrm>
          <a:prstGeom prst="rect">
            <a:avLst/>
          </a:prstGeom>
          <a:noFill/>
        </p:spPr>
        <p:txBody>
          <a:bodyPr wrap="square">
            <a:spAutoFit/>
          </a:bodyPr>
          <a:lstStyle/>
          <a:p>
            <a:pPr algn="just"/>
            <a:r>
              <a:rPr lang="zh-CN" altLang="en-US" sz="1400" b="0" i="0" dirty="0">
                <a:solidFill>
                  <a:srgbClr val="333333"/>
                </a:solidFill>
                <a:effectLst/>
                <a:latin typeface="-apple-system-font"/>
              </a:rPr>
              <a:t>答：对于大部分</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耳机厂家而言，追求极度的成本控制是没有出路。而且对下游供应链的强大的议价能力不是每家厂商可以达成的。</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当</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市场已经有</a:t>
            </a:r>
            <a:r>
              <a:rPr lang="en-US" altLang="zh-CN" sz="1400" b="0" i="0" dirty="0">
                <a:solidFill>
                  <a:srgbClr val="333333"/>
                </a:solidFill>
                <a:effectLst/>
                <a:latin typeface="-apple-system-font"/>
              </a:rPr>
              <a:t>1</a:t>
            </a:r>
            <a:r>
              <a:rPr lang="zh-CN" altLang="en-US" sz="1400" b="0" i="0" dirty="0">
                <a:solidFill>
                  <a:srgbClr val="333333"/>
                </a:solidFill>
                <a:effectLst/>
                <a:latin typeface="-apple-system-font"/>
              </a:rPr>
              <a:t>至</a:t>
            </a:r>
            <a:r>
              <a:rPr lang="en-US" altLang="zh-CN" sz="1400" b="0" i="0" dirty="0">
                <a:solidFill>
                  <a:srgbClr val="333333"/>
                </a:solidFill>
                <a:effectLst/>
                <a:latin typeface="-apple-system-font"/>
              </a:rPr>
              <a:t>3</a:t>
            </a:r>
            <a:r>
              <a:rPr lang="zh-CN" altLang="en-US" sz="1400" b="0" i="0" dirty="0">
                <a:solidFill>
                  <a:srgbClr val="333333"/>
                </a:solidFill>
                <a:effectLst/>
                <a:latin typeface="-apple-system-font"/>
              </a:rPr>
              <a:t>家品牌厂家，将成本定在</a:t>
            </a:r>
            <a:r>
              <a:rPr lang="en-US" altLang="zh-CN" sz="1400" b="0" i="0" dirty="0">
                <a:solidFill>
                  <a:srgbClr val="333333"/>
                </a:solidFill>
                <a:effectLst/>
                <a:latin typeface="-apple-system-font"/>
              </a:rPr>
              <a:t>69</a:t>
            </a:r>
            <a:r>
              <a:rPr lang="zh-CN" altLang="en-US" sz="1400" b="0" i="0" dirty="0">
                <a:solidFill>
                  <a:srgbClr val="333333"/>
                </a:solidFill>
                <a:effectLst/>
                <a:latin typeface="-apple-system-font"/>
              </a:rPr>
              <a:t>元</a:t>
            </a:r>
            <a:r>
              <a:rPr lang="en-US" altLang="zh-CN" sz="1400" b="0" i="0" dirty="0">
                <a:solidFill>
                  <a:srgbClr val="333333"/>
                </a:solidFill>
                <a:effectLst/>
                <a:latin typeface="-apple-system-font"/>
              </a:rPr>
              <a:t>-99</a:t>
            </a:r>
            <a:r>
              <a:rPr lang="zh-CN" altLang="en-US" sz="1400" b="0" i="0" dirty="0">
                <a:solidFill>
                  <a:srgbClr val="333333"/>
                </a:solidFill>
                <a:effectLst/>
                <a:latin typeface="-apple-system-font"/>
              </a:rPr>
              <a:t>元区间内时，可能就很难容纳更多的厂商。</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业内认为，带</a:t>
            </a:r>
            <a:r>
              <a:rPr lang="en-US" altLang="zh-CN" sz="1400" b="0" i="0" dirty="0">
                <a:solidFill>
                  <a:srgbClr val="333333"/>
                </a:solidFill>
                <a:effectLst/>
                <a:latin typeface="-apple-system-font"/>
              </a:rPr>
              <a:t>ANC</a:t>
            </a:r>
            <a:r>
              <a:rPr lang="zh-CN" altLang="en-US" sz="1400" b="0" i="0" dirty="0">
                <a:solidFill>
                  <a:srgbClr val="333333"/>
                </a:solidFill>
                <a:effectLst/>
                <a:latin typeface="-apple-system-font"/>
              </a:rPr>
              <a:t>功能的</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耳机价格降低到</a:t>
            </a:r>
            <a:r>
              <a:rPr lang="en-US" altLang="zh-CN" sz="1400" b="0" i="0" dirty="0">
                <a:solidFill>
                  <a:srgbClr val="333333"/>
                </a:solidFill>
                <a:effectLst/>
                <a:latin typeface="-apple-system-font"/>
              </a:rPr>
              <a:t>99</a:t>
            </a:r>
            <a:r>
              <a:rPr lang="zh-CN" altLang="en-US" sz="1400" b="0" i="0" dirty="0">
                <a:solidFill>
                  <a:srgbClr val="333333"/>
                </a:solidFill>
                <a:effectLst/>
                <a:latin typeface="-apple-system-font"/>
              </a:rPr>
              <a:t>元以内只是时间问题。目前主要受限于</a:t>
            </a:r>
            <a:r>
              <a:rPr lang="en-US" altLang="zh-CN" sz="1400" b="0" i="0" dirty="0">
                <a:solidFill>
                  <a:srgbClr val="333333"/>
                </a:solidFill>
                <a:effectLst/>
                <a:latin typeface="-apple-system-font"/>
              </a:rPr>
              <a:t>ANC</a:t>
            </a:r>
            <a:r>
              <a:rPr lang="zh-CN" altLang="en-US" sz="1400" b="0" i="0" dirty="0">
                <a:solidFill>
                  <a:srgbClr val="333333"/>
                </a:solidFill>
                <a:effectLst/>
                <a:latin typeface="-apple-system-font"/>
              </a:rPr>
              <a:t>的</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耳机产品效率和良品率无法短期爬升，以及前期固定资产设备投入的摊提，以及研发成本的规模化市场摊提。</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业界还认为，到</a:t>
            </a:r>
            <a:r>
              <a:rPr lang="en-US" altLang="zh-CN" sz="1400" b="0" i="0" dirty="0">
                <a:solidFill>
                  <a:srgbClr val="333333"/>
                </a:solidFill>
                <a:effectLst/>
                <a:latin typeface="-apple-system-font"/>
              </a:rPr>
              <a:t>2021</a:t>
            </a:r>
            <a:r>
              <a:rPr lang="zh-CN" altLang="en-US" sz="1400" b="0" i="0" dirty="0">
                <a:solidFill>
                  <a:srgbClr val="333333"/>
                </a:solidFill>
                <a:effectLst/>
                <a:latin typeface="-apple-system-font"/>
              </a:rPr>
              <a:t>年底 ，</a:t>
            </a:r>
            <a:r>
              <a:rPr lang="en-US" altLang="zh-CN" sz="1400" b="0" i="0" dirty="0">
                <a:solidFill>
                  <a:srgbClr val="333333"/>
                </a:solidFill>
                <a:effectLst/>
                <a:latin typeface="-apple-system-font"/>
              </a:rPr>
              <a:t>ANC</a:t>
            </a:r>
            <a:r>
              <a:rPr lang="zh-CN" altLang="en-US" sz="1400" b="0" i="0" dirty="0">
                <a:solidFill>
                  <a:srgbClr val="333333"/>
                </a:solidFill>
                <a:effectLst/>
                <a:latin typeface="-apple-system-font"/>
              </a:rPr>
              <a:t>技术才会完全普及，覆盖中高端</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产品线。当下，</a:t>
            </a:r>
            <a:r>
              <a:rPr lang="en-US" altLang="zh-CN" sz="1400" b="0" i="0" dirty="0">
                <a:solidFill>
                  <a:srgbClr val="333333"/>
                </a:solidFill>
                <a:effectLst/>
                <a:latin typeface="-apple-system-font"/>
              </a:rPr>
              <a:t>ANC</a:t>
            </a:r>
            <a:r>
              <a:rPr lang="zh-CN" altLang="en-US" sz="1400" b="0" i="0" dirty="0">
                <a:solidFill>
                  <a:srgbClr val="333333"/>
                </a:solidFill>
                <a:effectLst/>
                <a:latin typeface="-apple-system-font"/>
              </a:rPr>
              <a:t>研发资源极其稀缺，供应链生产的良率爬坡，以及经验累积等问题，无法在</a:t>
            </a:r>
            <a:r>
              <a:rPr lang="en-US" altLang="zh-CN" sz="1400" b="0" i="0" dirty="0">
                <a:solidFill>
                  <a:srgbClr val="333333"/>
                </a:solidFill>
                <a:effectLst/>
                <a:latin typeface="-apple-system-font"/>
              </a:rPr>
              <a:t>12</a:t>
            </a:r>
            <a:r>
              <a:rPr lang="zh-CN" altLang="en-US" sz="1400" b="0" i="0" dirty="0">
                <a:solidFill>
                  <a:srgbClr val="333333"/>
                </a:solidFill>
                <a:effectLst/>
                <a:latin typeface="-apple-system-font"/>
              </a:rPr>
              <a:t>个月内彻底解决。</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综上所述，</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耳机价格还是产品市场爆发的重要拐点。第一手机界研究院认为，手机品牌将</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耳机（带</a:t>
            </a:r>
            <a:r>
              <a:rPr lang="en-US" altLang="zh-CN" sz="1400" b="0" i="0" dirty="0">
                <a:solidFill>
                  <a:srgbClr val="333333"/>
                </a:solidFill>
                <a:effectLst/>
                <a:latin typeface="-apple-system-font"/>
              </a:rPr>
              <a:t>ANC</a:t>
            </a:r>
            <a:r>
              <a:rPr lang="zh-CN" altLang="en-US" sz="1400" b="0" i="0" dirty="0">
                <a:solidFill>
                  <a:srgbClr val="333333"/>
                </a:solidFill>
                <a:effectLst/>
                <a:latin typeface="-apple-system-font"/>
              </a:rPr>
              <a:t>）售价普遍下拉至</a:t>
            </a:r>
            <a:r>
              <a:rPr lang="en-US" altLang="zh-CN" sz="1400" b="0" i="0" dirty="0">
                <a:solidFill>
                  <a:srgbClr val="333333"/>
                </a:solidFill>
                <a:effectLst/>
                <a:latin typeface="-apple-system-font"/>
              </a:rPr>
              <a:t>299</a:t>
            </a:r>
            <a:r>
              <a:rPr lang="zh-CN" altLang="en-US" sz="1400" b="0" i="0" dirty="0">
                <a:solidFill>
                  <a:srgbClr val="333333"/>
                </a:solidFill>
                <a:effectLst/>
                <a:latin typeface="-apple-system-font"/>
              </a:rPr>
              <a:t>元将成为市场爆发的标志性拐点。</a:t>
            </a:r>
          </a:p>
        </p:txBody>
      </p:sp>
      <p:sp>
        <p:nvSpPr>
          <p:cNvPr id="2" name="文本框 1">
            <a:extLst>
              <a:ext uri="{FF2B5EF4-FFF2-40B4-BE49-F238E27FC236}">
                <a16:creationId xmlns:a16="http://schemas.microsoft.com/office/drawing/2014/main" id="{1C93EF08-9F37-47DB-BFD5-EB12D1BBCC44}"/>
              </a:ext>
            </a:extLst>
          </p:cNvPr>
          <p:cNvSpPr txBox="1"/>
          <p:nvPr/>
        </p:nvSpPr>
        <p:spPr>
          <a:xfrm>
            <a:off x="10331778" y="6611778"/>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本数据来自微信公众号“深圳湾”</a:t>
            </a:r>
          </a:p>
        </p:txBody>
      </p:sp>
    </p:spTree>
    <p:extLst>
      <p:ext uri="{BB962C8B-B14F-4D97-AF65-F5344CB8AC3E}">
        <p14:creationId xmlns:p14="http://schemas.microsoft.com/office/powerpoint/2010/main" val="4120126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A1222482-1D83-4F0F-81C7-5083CD7F292C}"/>
              </a:ext>
            </a:extLst>
          </p:cNvPr>
          <p:cNvSpPr txBox="1"/>
          <p:nvPr/>
        </p:nvSpPr>
        <p:spPr>
          <a:xfrm>
            <a:off x="-996884" y="0"/>
            <a:ext cx="6169842" cy="369332"/>
          </a:xfrm>
          <a:prstGeom prst="rect">
            <a:avLst/>
          </a:prstGeom>
          <a:noFill/>
        </p:spPr>
        <p:txBody>
          <a:bodyPr wrap="square">
            <a:spAutoFit/>
          </a:bodyPr>
          <a:lstStyle/>
          <a:p>
            <a:pPr algn="ctr"/>
            <a:r>
              <a:rPr lang="zh-CN" altLang="en-US" b="1" i="0" dirty="0">
                <a:solidFill>
                  <a:srgbClr val="333333"/>
                </a:solidFill>
                <a:effectLst/>
                <a:latin typeface="-apple-system-font"/>
              </a:rPr>
              <a:t>四问：真无线耳机技术演进到顶了么</a:t>
            </a:r>
            <a:r>
              <a:rPr lang="en-US" altLang="zh-CN" b="1" i="0" dirty="0">
                <a:solidFill>
                  <a:srgbClr val="333333"/>
                </a:solidFill>
                <a:effectLst/>
                <a:latin typeface="-apple-system-font"/>
              </a:rPr>
              <a:t>?</a:t>
            </a:r>
            <a:endParaRPr lang="zh-CN" altLang="en-US" b="0" i="0" dirty="0">
              <a:solidFill>
                <a:srgbClr val="333333"/>
              </a:solidFill>
              <a:effectLst/>
              <a:latin typeface="-apple-system-font"/>
            </a:endParaRPr>
          </a:p>
        </p:txBody>
      </p:sp>
      <p:sp>
        <p:nvSpPr>
          <p:cNvPr id="6" name="文本框 5">
            <a:extLst>
              <a:ext uri="{FF2B5EF4-FFF2-40B4-BE49-F238E27FC236}">
                <a16:creationId xmlns:a16="http://schemas.microsoft.com/office/drawing/2014/main" id="{2B86703E-B0CC-4455-AFA0-A3C184B1439C}"/>
              </a:ext>
            </a:extLst>
          </p:cNvPr>
          <p:cNvSpPr txBox="1"/>
          <p:nvPr/>
        </p:nvSpPr>
        <p:spPr>
          <a:xfrm>
            <a:off x="0" y="449487"/>
            <a:ext cx="12192000" cy="1169551"/>
          </a:xfrm>
          <a:prstGeom prst="rect">
            <a:avLst/>
          </a:prstGeom>
          <a:noFill/>
        </p:spPr>
        <p:txBody>
          <a:bodyPr wrap="square">
            <a:spAutoFit/>
          </a:bodyPr>
          <a:lstStyle/>
          <a:p>
            <a:pPr algn="just"/>
            <a:r>
              <a:rPr lang="zh-CN" altLang="en-US" sz="1400" b="0" i="0" dirty="0">
                <a:solidFill>
                  <a:srgbClr val="333333"/>
                </a:solidFill>
                <a:effectLst/>
                <a:latin typeface="-apple-system-font"/>
              </a:rPr>
              <a:t>答：</a:t>
            </a:r>
            <a:r>
              <a:rPr lang="en-US" altLang="zh-CN" sz="1400" b="0" i="0" dirty="0">
                <a:solidFill>
                  <a:srgbClr val="333333"/>
                </a:solidFill>
                <a:effectLst/>
                <a:latin typeface="-apple-system-font"/>
              </a:rPr>
              <a:t>ANC</a:t>
            </a:r>
            <a:r>
              <a:rPr lang="zh-CN" altLang="en-US" sz="1400" b="0" i="0" dirty="0">
                <a:solidFill>
                  <a:srgbClr val="333333"/>
                </a:solidFill>
                <a:effectLst/>
                <a:latin typeface="-apple-system-font"/>
              </a:rPr>
              <a:t>技术在</a:t>
            </a:r>
            <a:r>
              <a:rPr lang="en-US" altLang="zh-CN" sz="1400" b="0" i="0" dirty="0">
                <a:solidFill>
                  <a:srgbClr val="333333"/>
                </a:solidFill>
                <a:effectLst/>
                <a:latin typeface="-apple-system-font"/>
              </a:rPr>
              <a:t>2021</a:t>
            </a:r>
            <a:r>
              <a:rPr lang="zh-CN" altLang="en-US" sz="1400" b="0" i="0" dirty="0">
                <a:solidFill>
                  <a:srgbClr val="333333"/>
                </a:solidFill>
                <a:effectLst/>
                <a:latin typeface="-apple-system-font"/>
              </a:rPr>
              <a:t>年会逐渐普及，这会是</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最有价值演进的技术。而与智能手表的交互将会让人机互动更易用。还有智能语音助手和翻译等云端应用层面的技术，将是手机厂商和互联网巨头的重点布局方向。</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未来</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耳机的可用体积有苛刻要求，即越来越小型化，但电池容量的技术上无法短期有突破性进展，且</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耳机新增功能又有新功耗需求。基于此，第一手机界研究院认为，</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耳机技术升级将是一个极其漫长征程。</a:t>
            </a:r>
          </a:p>
        </p:txBody>
      </p:sp>
      <p:sp>
        <p:nvSpPr>
          <p:cNvPr id="8" name="文本框 7">
            <a:extLst>
              <a:ext uri="{FF2B5EF4-FFF2-40B4-BE49-F238E27FC236}">
                <a16:creationId xmlns:a16="http://schemas.microsoft.com/office/drawing/2014/main" id="{4D5737F5-6394-4B60-9715-16EA382A5CA6}"/>
              </a:ext>
            </a:extLst>
          </p:cNvPr>
          <p:cNvSpPr txBox="1"/>
          <p:nvPr/>
        </p:nvSpPr>
        <p:spPr>
          <a:xfrm>
            <a:off x="101338" y="1699193"/>
            <a:ext cx="6631756" cy="369332"/>
          </a:xfrm>
          <a:prstGeom prst="rect">
            <a:avLst/>
          </a:prstGeom>
          <a:noFill/>
        </p:spPr>
        <p:txBody>
          <a:bodyPr wrap="square">
            <a:spAutoFit/>
          </a:bodyPr>
          <a:lstStyle/>
          <a:p>
            <a:pPr algn="ctr"/>
            <a:r>
              <a:rPr lang="zh-CN" altLang="en-US" b="1" i="0" dirty="0">
                <a:solidFill>
                  <a:srgbClr val="333333"/>
                </a:solidFill>
                <a:effectLst/>
                <a:latin typeface="-apple-system-font"/>
              </a:rPr>
              <a:t>五问：</a:t>
            </a:r>
            <a:r>
              <a:rPr lang="en-US" altLang="zh-CN" b="1" i="0" dirty="0">
                <a:solidFill>
                  <a:srgbClr val="333333"/>
                </a:solidFill>
                <a:effectLst/>
                <a:latin typeface="-apple-system-font"/>
              </a:rPr>
              <a:t>TWS</a:t>
            </a:r>
            <a:r>
              <a:rPr lang="zh-CN" altLang="en-US" b="1" i="0" dirty="0">
                <a:solidFill>
                  <a:srgbClr val="333333"/>
                </a:solidFill>
                <a:effectLst/>
                <a:latin typeface="-apple-system-font"/>
              </a:rPr>
              <a:t>耳机产品形态与耳机的音质、功能、智能化的冲突？</a:t>
            </a:r>
            <a:endParaRPr lang="zh-CN" altLang="en-US" b="0" i="0" dirty="0">
              <a:solidFill>
                <a:srgbClr val="333333"/>
              </a:solidFill>
              <a:effectLst/>
              <a:latin typeface="-apple-system-font"/>
            </a:endParaRPr>
          </a:p>
        </p:txBody>
      </p:sp>
      <p:sp>
        <p:nvSpPr>
          <p:cNvPr id="10" name="文本框 9">
            <a:extLst>
              <a:ext uri="{FF2B5EF4-FFF2-40B4-BE49-F238E27FC236}">
                <a16:creationId xmlns:a16="http://schemas.microsoft.com/office/drawing/2014/main" id="{12CB85E9-281E-4BCB-8B4E-41B0A45B0E03}"/>
              </a:ext>
            </a:extLst>
          </p:cNvPr>
          <p:cNvSpPr txBox="1"/>
          <p:nvPr/>
        </p:nvSpPr>
        <p:spPr>
          <a:xfrm>
            <a:off x="0" y="2001048"/>
            <a:ext cx="12192000" cy="1815882"/>
          </a:xfrm>
          <a:prstGeom prst="rect">
            <a:avLst/>
          </a:prstGeom>
          <a:noFill/>
        </p:spPr>
        <p:txBody>
          <a:bodyPr wrap="square">
            <a:spAutoFit/>
          </a:bodyPr>
          <a:lstStyle/>
          <a:p>
            <a:pPr algn="just"/>
            <a:r>
              <a:rPr lang="zh-CN" altLang="en-US" sz="1400" b="0" i="0" dirty="0">
                <a:solidFill>
                  <a:srgbClr val="333333"/>
                </a:solidFill>
                <a:effectLst/>
                <a:latin typeface="-apple-system-font"/>
              </a:rPr>
              <a:t>答：业界普遍担心</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耳机的音质好，就必须耳机音腔的设计要大，与</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耳机小型化趋势矛盾。</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但实际上，音质从来不是</a:t>
            </a:r>
            <a:r>
              <a:rPr lang="en-US" altLang="zh-CN" sz="1400" b="0" i="0" dirty="0">
                <a:solidFill>
                  <a:srgbClr val="333333"/>
                </a:solidFill>
                <a:effectLst/>
                <a:latin typeface="-apple-system-font"/>
              </a:rPr>
              <a:t>TWS </a:t>
            </a:r>
            <a:r>
              <a:rPr lang="zh-CN" altLang="en-US" sz="1400" b="0" i="0" dirty="0">
                <a:solidFill>
                  <a:srgbClr val="333333"/>
                </a:solidFill>
                <a:effectLst/>
                <a:latin typeface="-apple-system-font"/>
              </a:rPr>
              <a:t>的核心亮点， 功能智能化才是关键。音质更优将是头戴类耳机产品来承接的，因为离开音腔等客观物理特性谈音质没有意义。</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不过，</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智能化也是有极限的。根本原因在于智能化是要依托硬件来实现， 在</a:t>
            </a:r>
            <a:r>
              <a:rPr lang="en-US" altLang="zh-CN" sz="1400" b="0" i="0" dirty="0">
                <a:solidFill>
                  <a:srgbClr val="333333"/>
                </a:solidFill>
                <a:effectLst/>
                <a:latin typeface="-apple-system-font"/>
              </a:rPr>
              <a:t>TWS </a:t>
            </a:r>
            <a:r>
              <a:rPr lang="zh-CN" altLang="en-US" sz="1400" b="0" i="0" dirty="0">
                <a:solidFill>
                  <a:srgbClr val="333333"/>
                </a:solidFill>
                <a:effectLst/>
                <a:latin typeface="-apple-system-font"/>
              </a:rPr>
              <a:t>耳机产品内，由于体积和电池受限， 则意味着硬件形态对于尺寸和功耗有着苛刻的要求。</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可以肯定的是，</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肯定可以确定是未来可穿戴语音的入口之一，还有家庭智能音箱和车载音频模块都是。</a:t>
            </a:r>
          </a:p>
        </p:txBody>
      </p:sp>
      <p:sp>
        <p:nvSpPr>
          <p:cNvPr id="12" name="文本框 11">
            <a:extLst>
              <a:ext uri="{FF2B5EF4-FFF2-40B4-BE49-F238E27FC236}">
                <a16:creationId xmlns:a16="http://schemas.microsoft.com/office/drawing/2014/main" id="{1EB896DB-C034-4634-860D-4DDFA3FE70C3}"/>
              </a:ext>
            </a:extLst>
          </p:cNvPr>
          <p:cNvSpPr txBox="1"/>
          <p:nvPr/>
        </p:nvSpPr>
        <p:spPr>
          <a:xfrm>
            <a:off x="-181466" y="3760086"/>
            <a:ext cx="12192000" cy="369332"/>
          </a:xfrm>
          <a:prstGeom prst="rect">
            <a:avLst/>
          </a:prstGeom>
          <a:noFill/>
        </p:spPr>
        <p:txBody>
          <a:bodyPr wrap="square">
            <a:spAutoFit/>
          </a:bodyPr>
          <a:lstStyle/>
          <a:p>
            <a:pPr algn="ctr"/>
            <a:r>
              <a:rPr lang="zh-CN" altLang="en-US" b="1" i="0" dirty="0">
                <a:solidFill>
                  <a:srgbClr val="333333"/>
                </a:solidFill>
                <a:effectLst/>
                <a:latin typeface="-apple-system-font"/>
              </a:rPr>
              <a:t>六问：蓝牙</a:t>
            </a:r>
            <a:r>
              <a:rPr lang="en-US" altLang="zh-CN" b="1" i="0" dirty="0">
                <a:solidFill>
                  <a:srgbClr val="333333"/>
                </a:solidFill>
                <a:effectLst/>
                <a:latin typeface="-apple-system-font"/>
              </a:rPr>
              <a:t>BLE Audio</a:t>
            </a:r>
            <a:r>
              <a:rPr lang="zh-CN" altLang="en-US" b="1" i="0" dirty="0">
                <a:solidFill>
                  <a:srgbClr val="333333"/>
                </a:solidFill>
                <a:effectLst/>
                <a:latin typeface="-apple-system-font"/>
              </a:rPr>
              <a:t>标准对</a:t>
            </a:r>
            <a:r>
              <a:rPr lang="en-US" altLang="zh-CN" b="1" i="0" dirty="0">
                <a:solidFill>
                  <a:srgbClr val="333333"/>
                </a:solidFill>
                <a:effectLst/>
                <a:latin typeface="-apple-system-font"/>
              </a:rPr>
              <a:t>TWS</a:t>
            </a:r>
            <a:r>
              <a:rPr lang="zh-CN" altLang="en-US" b="1" i="0" dirty="0">
                <a:solidFill>
                  <a:srgbClr val="333333"/>
                </a:solidFill>
                <a:effectLst/>
                <a:latin typeface="-apple-system-font"/>
              </a:rPr>
              <a:t>耳机行业的发展会有实质性的影响吗？蓝牙音频芯片行业会进入快速洗牌的状态吗</a:t>
            </a:r>
            <a:endParaRPr lang="zh-CN" altLang="en-US" b="0" i="0" dirty="0">
              <a:solidFill>
                <a:srgbClr val="333333"/>
              </a:solidFill>
              <a:effectLst/>
              <a:latin typeface="-apple-system-font"/>
            </a:endParaRPr>
          </a:p>
        </p:txBody>
      </p:sp>
      <p:sp>
        <p:nvSpPr>
          <p:cNvPr id="14" name="文本框 13">
            <a:extLst>
              <a:ext uri="{FF2B5EF4-FFF2-40B4-BE49-F238E27FC236}">
                <a16:creationId xmlns:a16="http://schemas.microsoft.com/office/drawing/2014/main" id="{6EBA267D-3BFF-4817-BB49-356EAA73E7FB}"/>
              </a:ext>
            </a:extLst>
          </p:cNvPr>
          <p:cNvSpPr txBox="1"/>
          <p:nvPr/>
        </p:nvSpPr>
        <p:spPr>
          <a:xfrm>
            <a:off x="0" y="3827563"/>
            <a:ext cx="12192000" cy="2308324"/>
          </a:xfrm>
          <a:prstGeom prst="rect">
            <a:avLst/>
          </a:prstGeom>
          <a:noFill/>
        </p:spPr>
        <p:txBody>
          <a:bodyPr wrap="square">
            <a:spAutoFit/>
          </a:bodyPr>
          <a:lstStyle/>
          <a:p>
            <a:pPr algn="just"/>
            <a:br>
              <a:rPr lang="zh-CN" altLang="en-US" b="0" i="0" dirty="0">
                <a:solidFill>
                  <a:srgbClr val="333333"/>
                </a:solidFill>
                <a:effectLst/>
                <a:latin typeface="-apple-system-font"/>
              </a:rPr>
            </a:br>
            <a:r>
              <a:rPr lang="zh-CN" altLang="en-US" sz="1400" b="0" i="0" dirty="0">
                <a:solidFill>
                  <a:srgbClr val="333333"/>
                </a:solidFill>
                <a:effectLst/>
                <a:latin typeface="-apple-system-font"/>
              </a:rPr>
              <a:t>答：目前蓝牙音频芯片市场上，恒玄、瑞昱和络达主要厂家把持大部分市场，甚至三星最新推出的</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a:t>
            </a:r>
            <a:r>
              <a:rPr lang="en-US" altLang="zh-CN" sz="1400" b="0" i="0" dirty="0">
                <a:solidFill>
                  <a:srgbClr val="333333"/>
                </a:solidFill>
                <a:effectLst/>
                <a:latin typeface="-apple-system-font"/>
              </a:rPr>
              <a:t>Galaxy Buds Live</a:t>
            </a:r>
            <a:r>
              <a:rPr lang="zh-CN" altLang="en-US" sz="1400" b="0" i="0" dirty="0">
                <a:solidFill>
                  <a:srgbClr val="333333"/>
                </a:solidFill>
                <a:effectLst/>
                <a:latin typeface="-apple-system-font"/>
              </a:rPr>
              <a:t>都采用了恒玄的芯片。</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不过，今年</a:t>
            </a:r>
            <a:r>
              <a:rPr lang="en-US" altLang="zh-CN" sz="1400" b="0" i="0" dirty="0">
                <a:solidFill>
                  <a:srgbClr val="333333"/>
                </a:solidFill>
                <a:effectLst/>
                <a:latin typeface="-apple-system-font"/>
              </a:rPr>
              <a:t>1</a:t>
            </a:r>
            <a:r>
              <a:rPr lang="zh-CN" altLang="en-US" sz="1400" b="0" i="0" dirty="0">
                <a:solidFill>
                  <a:srgbClr val="333333"/>
                </a:solidFill>
                <a:effectLst/>
                <a:latin typeface="-apple-system-font"/>
              </a:rPr>
              <a:t>月蓝牙技术联盟（</a:t>
            </a:r>
            <a:r>
              <a:rPr lang="en-US" altLang="zh-CN" sz="1400" b="0" i="0" dirty="0">
                <a:solidFill>
                  <a:srgbClr val="333333"/>
                </a:solidFill>
                <a:effectLst/>
                <a:latin typeface="-apple-system-font"/>
              </a:rPr>
              <a:t>Bluetooth SIG</a:t>
            </a:r>
            <a:r>
              <a:rPr lang="zh-CN" altLang="en-US" sz="1400" b="0" i="0" dirty="0">
                <a:solidFill>
                  <a:srgbClr val="333333"/>
                </a:solidFill>
                <a:effectLst/>
                <a:latin typeface="-apple-system-font"/>
              </a:rPr>
              <a:t>）推出了蓝牙无线音频下一代标准</a:t>
            </a:r>
            <a:r>
              <a:rPr lang="en-US" altLang="zh-CN" sz="1400" b="0" i="0" dirty="0">
                <a:solidFill>
                  <a:srgbClr val="333333"/>
                </a:solidFill>
                <a:effectLst/>
                <a:latin typeface="-apple-system-font"/>
              </a:rPr>
              <a:t>Bluetooth LE Audio</a:t>
            </a:r>
            <a:r>
              <a:rPr lang="zh-CN" altLang="en-US" sz="1400" b="0" i="0" dirty="0">
                <a:solidFill>
                  <a:srgbClr val="333333"/>
                </a:solidFill>
                <a:effectLst/>
                <a:latin typeface="-apple-system-font"/>
              </a:rPr>
              <a:t>，将可能成为打破蓝牙芯片现今市场格局的重要技术节点，时间会在</a:t>
            </a:r>
            <a:r>
              <a:rPr lang="en-US" altLang="zh-CN" sz="1400" b="0" i="0" dirty="0">
                <a:solidFill>
                  <a:srgbClr val="333333"/>
                </a:solidFill>
                <a:effectLst/>
                <a:latin typeface="-apple-system-font"/>
              </a:rPr>
              <a:t>2022</a:t>
            </a:r>
            <a:r>
              <a:rPr lang="zh-CN" altLang="en-US" sz="1400" b="0" i="0" dirty="0">
                <a:solidFill>
                  <a:srgbClr val="333333"/>
                </a:solidFill>
                <a:effectLst/>
                <a:latin typeface="-apple-system-font"/>
              </a:rPr>
              <a:t>效果才开始显现。</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初步推断，</a:t>
            </a:r>
            <a:r>
              <a:rPr lang="en-US" altLang="zh-CN" sz="1400" b="0" i="0" dirty="0">
                <a:solidFill>
                  <a:srgbClr val="333333"/>
                </a:solidFill>
                <a:effectLst/>
                <a:latin typeface="-apple-system-font"/>
              </a:rPr>
              <a:t>SOC</a:t>
            </a:r>
            <a:r>
              <a:rPr lang="zh-CN" altLang="en-US" sz="1400" b="0" i="0" dirty="0">
                <a:solidFill>
                  <a:srgbClr val="333333"/>
                </a:solidFill>
                <a:effectLst/>
                <a:latin typeface="-apple-system-font"/>
              </a:rPr>
              <a:t>类的小芯片大概率是以国产厂商的为主流；恒玄、瑞昱和络达三大蓝牙厂商应该还会居中，但随着市场容量的增加，还将有</a:t>
            </a:r>
            <a:r>
              <a:rPr lang="en-US" altLang="zh-CN" sz="1400" b="0" i="0" dirty="0">
                <a:solidFill>
                  <a:srgbClr val="333333"/>
                </a:solidFill>
                <a:effectLst/>
                <a:latin typeface="-apple-system-font"/>
              </a:rPr>
              <a:t>1</a:t>
            </a:r>
            <a:r>
              <a:rPr lang="zh-CN" altLang="en-US" sz="1400" b="0" i="0" dirty="0">
                <a:solidFill>
                  <a:srgbClr val="333333"/>
                </a:solidFill>
                <a:effectLst/>
                <a:latin typeface="-apple-system-font"/>
              </a:rPr>
              <a:t>至</a:t>
            </a:r>
            <a:r>
              <a:rPr lang="en-US" altLang="zh-CN" sz="1400" b="0" i="0" dirty="0">
                <a:solidFill>
                  <a:srgbClr val="333333"/>
                </a:solidFill>
                <a:effectLst/>
                <a:latin typeface="-apple-system-font"/>
              </a:rPr>
              <a:t>2</a:t>
            </a:r>
            <a:r>
              <a:rPr lang="zh-CN" altLang="en-US" sz="1400" b="0" i="0" dirty="0">
                <a:solidFill>
                  <a:srgbClr val="333333"/>
                </a:solidFill>
                <a:effectLst/>
                <a:latin typeface="-apple-system-font"/>
              </a:rPr>
              <a:t>家蓝牙芯片厂家进入市场第一阵营，其中可能性最大是高通。</a:t>
            </a:r>
          </a:p>
          <a:p>
            <a:pPr algn="just"/>
            <a:br>
              <a:rPr lang="zh-CN" altLang="en-US" sz="1400" b="0" i="0" dirty="0">
                <a:solidFill>
                  <a:srgbClr val="333333"/>
                </a:solidFill>
                <a:effectLst/>
                <a:latin typeface="-apple-system-font"/>
              </a:rPr>
            </a:br>
            <a:r>
              <a:rPr lang="zh-CN" altLang="en-US" sz="1400" b="0" i="0" dirty="0">
                <a:solidFill>
                  <a:srgbClr val="333333"/>
                </a:solidFill>
                <a:effectLst/>
                <a:latin typeface="-apple-system-font"/>
              </a:rPr>
              <a:t>当然最终的市场格局，还会是品牌厂商决定的，</a:t>
            </a:r>
            <a:r>
              <a:rPr lang="en-US" altLang="zh-CN" sz="1400" b="0" i="0" dirty="0">
                <a:solidFill>
                  <a:srgbClr val="333333"/>
                </a:solidFill>
                <a:effectLst/>
                <a:latin typeface="-apple-system-font"/>
              </a:rPr>
              <a:t>TWS</a:t>
            </a:r>
            <a:r>
              <a:rPr lang="zh-CN" altLang="en-US" sz="1400" b="0" i="0" dirty="0">
                <a:solidFill>
                  <a:srgbClr val="333333"/>
                </a:solidFill>
                <a:effectLst/>
                <a:latin typeface="-apple-system-font"/>
              </a:rPr>
              <a:t>耳机市场多头并存还是寡头局面，直接决定了蓝牙芯片厂商的命运。</a:t>
            </a:r>
          </a:p>
        </p:txBody>
      </p:sp>
      <p:sp>
        <p:nvSpPr>
          <p:cNvPr id="2" name="文本框 1">
            <a:extLst>
              <a:ext uri="{FF2B5EF4-FFF2-40B4-BE49-F238E27FC236}">
                <a16:creationId xmlns:a16="http://schemas.microsoft.com/office/drawing/2014/main" id="{9C46B35C-EB1B-4DF4-BBE0-3371692F64CF}"/>
              </a:ext>
            </a:extLst>
          </p:cNvPr>
          <p:cNvSpPr txBox="1"/>
          <p:nvPr/>
        </p:nvSpPr>
        <p:spPr>
          <a:xfrm>
            <a:off x="10331778" y="6611778"/>
            <a:ext cx="22184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dirty="0"/>
              <a:t>本数据来自微信公众号“深圳湾”</a:t>
            </a:r>
          </a:p>
        </p:txBody>
      </p:sp>
    </p:spTree>
    <p:extLst>
      <p:ext uri="{BB962C8B-B14F-4D97-AF65-F5344CB8AC3E}">
        <p14:creationId xmlns:p14="http://schemas.microsoft.com/office/powerpoint/2010/main" val="65786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rcRect l="45852" t="9091" r="5886" b="1"/>
          <a:stretch/>
        </p:blipFill>
        <p:spPr>
          <a:xfrm>
            <a:off x="3523488" y="10"/>
            <a:ext cx="8668512" cy="6857990"/>
          </a:xfrm>
          <a:prstGeom prst="rect">
            <a:avLst/>
          </a:prstGeom>
        </p:spPr>
      </p:pic>
      <p:sp>
        <p:nvSpPr>
          <p:cNvPr id="23"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矩形 2">
            <a:extLst>
              <a:ext uri="{FF2B5EF4-FFF2-40B4-BE49-F238E27FC236}">
                <a16:creationId xmlns:a16="http://schemas.microsoft.com/office/drawing/2014/main" id="{D976875E-09CD-40EB-A17D-9517C0FE3001}"/>
              </a:ext>
            </a:extLst>
          </p:cNvPr>
          <p:cNvSpPr/>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4800">
                <a:ln w="0"/>
                <a:effectLst>
                  <a:outerShdw blurRad="38100" dist="19050" dir="2700000" algn="tl" rotWithShape="0">
                    <a:schemeClr val="dk1">
                      <a:alpha val="40000"/>
                    </a:schemeClr>
                  </a:outerShdw>
                </a:effectLst>
                <a:latin typeface="+mj-lt"/>
                <a:ea typeface="+mj-ea"/>
                <a:cs typeface="+mj-cs"/>
              </a:rPr>
              <a:t>Thank you</a:t>
            </a:r>
          </a:p>
        </p:txBody>
      </p:sp>
      <p:sp>
        <p:nvSpPr>
          <p:cNvPr id="24"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322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图片 1">
            <a:extLst>
              <a:ext uri="{FF2B5EF4-FFF2-40B4-BE49-F238E27FC236}">
                <a16:creationId xmlns:a16="http://schemas.microsoft.com/office/drawing/2014/main" id="{7CF7F965-C3B9-4321-90AA-E7CA29AF97ED}"/>
              </a:ext>
            </a:extLst>
          </p:cNvPr>
          <p:cNvPicPr>
            <a:picLocks noChangeAspect="1"/>
          </p:cNvPicPr>
          <p:nvPr/>
        </p:nvPicPr>
        <p:blipFill>
          <a:blip r:embed="rId4"/>
          <a:stretch>
            <a:fillRect/>
          </a:stretch>
        </p:blipFill>
        <p:spPr>
          <a:xfrm>
            <a:off x="198151" y="973528"/>
            <a:ext cx="8654019" cy="4220883"/>
          </a:xfrm>
          <a:prstGeom prst="rect">
            <a:avLst/>
          </a:prstGeom>
        </p:spPr>
      </p:pic>
      <p:sp>
        <p:nvSpPr>
          <p:cNvPr id="4" name="文本框 3">
            <a:extLst>
              <a:ext uri="{FF2B5EF4-FFF2-40B4-BE49-F238E27FC236}">
                <a16:creationId xmlns:a16="http://schemas.microsoft.com/office/drawing/2014/main" id="{F76EA193-10C2-473A-A3CF-8190762FAB1E}"/>
              </a:ext>
            </a:extLst>
          </p:cNvPr>
          <p:cNvSpPr txBox="1"/>
          <p:nvPr/>
        </p:nvSpPr>
        <p:spPr>
          <a:xfrm>
            <a:off x="778212" y="226271"/>
            <a:ext cx="6876353" cy="523220"/>
          </a:xfrm>
          <a:prstGeom prst="rect">
            <a:avLst/>
          </a:prstGeom>
          <a:noFill/>
        </p:spPr>
        <p:txBody>
          <a:bodyPr wrap="square" rtlCol="0">
            <a:spAutoFit/>
          </a:bodyPr>
          <a:lstStyle/>
          <a:p>
            <a:r>
              <a:rPr lang="en-US" altLang="zh-CN" sz="2800" b="1" dirty="0">
                <a:solidFill>
                  <a:srgbClr val="C00000"/>
                </a:solidFill>
                <a:latin typeface="Microsoft YaHei UI" panose="020B0503020204020204" pitchFamily="34" charset="-122"/>
                <a:ea typeface="Microsoft YaHei UI" panose="020B0503020204020204" pitchFamily="34" charset="-122"/>
              </a:rPr>
              <a:t>2017</a:t>
            </a:r>
            <a:r>
              <a:rPr lang="zh-CN" altLang="en-US" sz="2800" b="1" dirty="0">
                <a:solidFill>
                  <a:srgbClr val="C00000"/>
                </a:solidFill>
                <a:latin typeface="Microsoft YaHei UI" panose="020B0503020204020204" pitchFamily="34" charset="-122"/>
                <a:ea typeface="Microsoft YaHei UI" panose="020B0503020204020204" pitchFamily="34" charset="-122"/>
              </a:rPr>
              <a:t>年 </a:t>
            </a:r>
            <a:r>
              <a:rPr lang="en-US" altLang="zh-CN" sz="2800" b="1" dirty="0">
                <a:solidFill>
                  <a:srgbClr val="C00000"/>
                </a:solidFill>
                <a:latin typeface="Microsoft YaHei UI" panose="020B0503020204020204" pitchFamily="34" charset="-122"/>
                <a:ea typeface="Microsoft YaHei UI" panose="020B0503020204020204" pitchFamily="34" charset="-122"/>
              </a:rPr>
              <a:t>2018</a:t>
            </a:r>
            <a:r>
              <a:rPr lang="zh-CN" altLang="en-US" sz="2800" b="1" dirty="0">
                <a:solidFill>
                  <a:srgbClr val="C00000"/>
                </a:solidFill>
                <a:latin typeface="Microsoft YaHei UI" panose="020B0503020204020204" pitchFamily="34" charset="-122"/>
                <a:ea typeface="Microsoft YaHei UI" panose="020B0503020204020204" pitchFamily="34" charset="-122"/>
              </a:rPr>
              <a:t>年</a:t>
            </a:r>
            <a:r>
              <a:rPr lang="en-US" altLang="zh-CN" sz="2800" b="1" dirty="0">
                <a:solidFill>
                  <a:srgbClr val="C00000"/>
                </a:solidFill>
                <a:latin typeface="Microsoft YaHei UI" panose="020B0503020204020204" pitchFamily="34" charset="-122"/>
                <a:ea typeface="Microsoft YaHei UI" panose="020B0503020204020204" pitchFamily="34" charset="-122"/>
              </a:rPr>
              <a:t>Q1-Q3</a:t>
            </a:r>
            <a:r>
              <a:rPr lang="zh-CN" altLang="en-US" sz="2800" b="1" dirty="0">
                <a:solidFill>
                  <a:srgbClr val="C00000"/>
                </a:solidFill>
                <a:latin typeface="Microsoft YaHei UI" panose="020B0503020204020204" pitchFamily="34" charset="-122"/>
                <a:ea typeface="Microsoft YaHei UI" panose="020B0503020204020204" pitchFamily="34" charset="-122"/>
              </a:rPr>
              <a:t>有线耳机出货份额</a:t>
            </a:r>
          </a:p>
        </p:txBody>
      </p:sp>
      <p:sp>
        <p:nvSpPr>
          <p:cNvPr id="5" name="文本框 4">
            <a:extLst>
              <a:ext uri="{FF2B5EF4-FFF2-40B4-BE49-F238E27FC236}">
                <a16:creationId xmlns:a16="http://schemas.microsoft.com/office/drawing/2014/main" id="{13B090C5-CCCE-4189-ADD1-7B9C9E0F71AB}"/>
              </a:ext>
            </a:extLst>
          </p:cNvPr>
          <p:cNvSpPr txBox="1"/>
          <p:nvPr/>
        </p:nvSpPr>
        <p:spPr>
          <a:xfrm>
            <a:off x="2957209" y="5009745"/>
            <a:ext cx="184731" cy="369332"/>
          </a:xfrm>
          <a:prstGeom prst="rect">
            <a:avLst/>
          </a:prstGeom>
          <a:noFill/>
        </p:spPr>
        <p:txBody>
          <a:bodyPr wrap="none" rtlCol="0">
            <a:spAutoFit/>
          </a:bodyPr>
          <a:lstStyle/>
          <a:p>
            <a:endParaRPr lang="zh-CN" altLang="en-US" dirty="0"/>
          </a:p>
        </p:txBody>
      </p:sp>
      <p:sp>
        <p:nvSpPr>
          <p:cNvPr id="8" name="文本框 7">
            <a:extLst>
              <a:ext uri="{FF2B5EF4-FFF2-40B4-BE49-F238E27FC236}">
                <a16:creationId xmlns:a16="http://schemas.microsoft.com/office/drawing/2014/main" id="{4F1A494B-958D-49F5-9BE7-8B6701C559E3}"/>
              </a:ext>
            </a:extLst>
          </p:cNvPr>
          <p:cNvSpPr txBox="1"/>
          <p:nvPr/>
        </p:nvSpPr>
        <p:spPr>
          <a:xfrm>
            <a:off x="362354" y="5749206"/>
            <a:ext cx="8733007" cy="871842"/>
          </a:xfrm>
          <a:prstGeom prst="rect">
            <a:avLst/>
          </a:prstGeom>
          <a:noFill/>
        </p:spPr>
        <p:txBody>
          <a:bodyPr wrap="square">
            <a:spAutoFit/>
          </a:bodyPr>
          <a:lstStyle/>
          <a:p>
            <a:pPr algn="just">
              <a:lnSpc>
                <a:spcPct val="150000"/>
              </a:lnSpc>
              <a:spcBef>
                <a:spcPts val="750"/>
              </a:spcBef>
              <a:spcAft>
                <a:spcPts val="750"/>
              </a:spcAft>
            </a:pPr>
            <a:r>
              <a:rPr lang="en-US"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Sony</a:t>
            </a:r>
            <a:r>
              <a:rPr lang="zh-CN" altLang="zh-CN" sz="1800" b="1" spc="40" dirty="0">
                <a:solidFill>
                  <a:srgbClr val="333333"/>
                </a:solidFill>
                <a:effectLst/>
                <a:latin typeface="Microsoft YaHei UI" panose="020B0503020204020204" pitchFamily="34" charset="-122"/>
                <a:ea typeface="Microsoft YaHei UI" panose="020B0503020204020204" pitchFamily="34" charset="-122"/>
                <a:cs typeface="宋体" panose="02010600030101010101" pitchFamily="2" charset="-122"/>
              </a:rPr>
              <a:t>维持第一，</a:t>
            </a:r>
            <a:r>
              <a:rPr lang="en-US" altLang="zh-CN" b="1" spc="40" dirty="0">
                <a:solidFill>
                  <a:srgbClr val="333333"/>
                </a:solidFill>
                <a:latin typeface="Microsoft YaHei UI" panose="020B0503020204020204" pitchFamily="34" charset="-122"/>
                <a:ea typeface="Microsoft YaHei UI" panose="020B0503020204020204" pitchFamily="34" charset="-122"/>
              </a:rPr>
              <a:t>JBL</a:t>
            </a:r>
            <a:r>
              <a:rPr lang="zh-CN" altLang="en-US" b="1" spc="40" dirty="0">
                <a:solidFill>
                  <a:srgbClr val="333333"/>
                </a:solidFill>
                <a:latin typeface="Microsoft YaHei UI" panose="020B0503020204020204" pitchFamily="34" charset="-122"/>
                <a:ea typeface="Microsoft YaHei UI" panose="020B0503020204020204" pitchFamily="34" charset="-122"/>
              </a:rPr>
              <a:t>和</a:t>
            </a:r>
            <a:r>
              <a:rPr lang="en-US" altLang="zh-CN" b="1" spc="40" dirty="0">
                <a:solidFill>
                  <a:srgbClr val="333333"/>
                </a:solidFill>
                <a:latin typeface="Microsoft YaHei UI" panose="020B0503020204020204" pitchFamily="34" charset="-122"/>
                <a:ea typeface="Microsoft YaHei UI" panose="020B0503020204020204" pitchFamily="34" charset="-122"/>
              </a:rPr>
              <a:t>JVC</a:t>
            </a:r>
            <a:r>
              <a:rPr lang="zh-CN" altLang="zh-CN" b="1" spc="40" dirty="0">
                <a:solidFill>
                  <a:srgbClr val="333333"/>
                </a:solidFill>
                <a:latin typeface="Microsoft YaHei UI" panose="020B0503020204020204" pitchFamily="34" charset="-122"/>
                <a:ea typeface="Microsoft YaHei UI" panose="020B0503020204020204" pitchFamily="34" charset="-122"/>
              </a:rPr>
              <a:t>运动新品受消费者欢迎，使</a:t>
            </a:r>
            <a:r>
              <a:rPr lang="zh-CN" altLang="en-US" b="1" spc="40" dirty="0">
                <a:solidFill>
                  <a:srgbClr val="333333"/>
                </a:solidFill>
                <a:latin typeface="Microsoft YaHei UI" panose="020B0503020204020204" pitchFamily="34" charset="-122"/>
                <a:ea typeface="Microsoft YaHei UI" panose="020B0503020204020204" pitchFamily="34" charset="-122"/>
              </a:rPr>
              <a:t>其</a:t>
            </a:r>
            <a:r>
              <a:rPr lang="zh-CN" altLang="zh-CN" b="1" spc="40" dirty="0">
                <a:solidFill>
                  <a:srgbClr val="333333"/>
                </a:solidFill>
                <a:latin typeface="Microsoft YaHei UI" panose="020B0503020204020204" pitchFamily="34" charset="-122"/>
                <a:ea typeface="Microsoft YaHei UI" panose="020B0503020204020204" pitchFamily="34" charset="-122"/>
              </a:rPr>
              <a:t>成为该细分的新领航者</a:t>
            </a:r>
            <a:r>
              <a:rPr lang="zh-CN" altLang="en-US" b="1" spc="40" dirty="0">
                <a:solidFill>
                  <a:srgbClr val="333333"/>
                </a:solidFill>
                <a:latin typeface="Microsoft YaHei UI" panose="020B0503020204020204" pitchFamily="34" charset="-122"/>
                <a:ea typeface="Microsoft YaHei UI" panose="020B0503020204020204" pitchFamily="34" charset="-122"/>
              </a:rPr>
              <a:t>。</a:t>
            </a:r>
            <a:r>
              <a:rPr lang="en-US" altLang="zh-CN" b="1" spc="40" dirty="0">
                <a:solidFill>
                  <a:srgbClr val="333333"/>
                </a:solidFill>
                <a:latin typeface="Microsoft YaHei UI" panose="020B0503020204020204" pitchFamily="34" charset="-122"/>
                <a:ea typeface="Microsoft YaHei UI" panose="020B0503020204020204" pitchFamily="34" charset="-122"/>
              </a:rPr>
              <a:t>Philips</a:t>
            </a:r>
            <a:r>
              <a:rPr lang="zh-CN" altLang="zh-CN" b="1" spc="40" dirty="0">
                <a:solidFill>
                  <a:srgbClr val="333333"/>
                </a:solidFill>
                <a:latin typeface="Microsoft YaHei UI" panose="020B0503020204020204" pitchFamily="34" charset="-122"/>
                <a:ea typeface="Microsoft YaHei UI" panose="020B0503020204020204" pitchFamily="34" charset="-122"/>
              </a:rPr>
              <a:t>和</a:t>
            </a:r>
            <a:r>
              <a:rPr lang="en-US" altLang="zh-CN" b="1" spc="40" dirty="0">
                <a:solidFill>
                  <a:srgbClr val="333333"/>
                </a:solidFill>
                <a:latin typeface="Microsoft YaHei UI" panose="020B0503020204020204" pitchFamily="34" charset="-122"/>
                <a:ea typeface="Microsoft YaHei UI" panose="020B0503020204020204" pitchFamily="34" charset="-122"/>
              </a:rPr>
              <a:t>Apple</a:t>
            </a:r>
            <a:r>
              <a:rPr lang="zh-CN" altLang="zh-CN" b="1" spc="40" dirty="0">
                <a:solidFill>
                  <a:srgbClr val="333333"/>
                </a:solidFill>
                <a:latin typeface="Microsoft YaHei UI" panose="020B0503020204020204" pitchFamily="34" charset="-122"/>
                <a:ea typeface="Microsoft YaHei UI" panose="020B0503020204020204" pitchFamily="34" charset="-122"/>
              </a:rPr>
              <a:t>份额下降明显。</a:t>
            </a:r>
            <a:r>
              <a:rPr lang="zh-CN" altLang="en-US" b="1" spc="40" dirty="0">
                <a:solidFill>
                  <a:srgbClr val="333333"/>
                </a:solidFill>
                <a:latin typeface="Microsoft YaHei UI" panose="020B0503020204020204" pitchFamily="34" charset="-122"/>
                <a:ea typeface="Microsoft YaHei UI" panose="020B0503020204020204" pitchFamily="34" charset="-122"/>
              </a:rPr>
              <a:t>其他品牌有线耳机受</a:t>
            </a:r>
            <a:r>
              <a:rPr lang="en-US" altLang="zh-CN" b="1" spc="40" dirty="0">
                <a:solidFill>
                  <a:srgbClr val="333333"/>
                </a:solidFill>
                <a:latin typeface="Microsoft YaHei UI" panose="020B0503020204020204" pitchFamily="34" charset="-122"/>
                <a:ea typeface="Microsoft YaHei UI" panose="020B0503020204020204" pitchFamily="34" charset="-122"/>
              </a:rPr>
              <a:t>TWS</a:t>
            </a:r>
            <a:r>
              <a:rPr lang="zh-CN" altLang="en-US" b="1" spc="40" dirty="0">
                <a:solidFill>
                  <a:srgbClr val="333333"/>
                </a:solidFill>
                <a:latin typeface="Microsoft YaHei UI" panose="020B0503020204020204" pitchFamily="34" charset="-122"/>
                <a:ea typeface="Microsoft YaHei UI" panose="020B0503020204020204" pitchFamily="34" charset="-122"/>
              </a:rPr>
              <a:t>影响有所下降</a:t>
            </a:r>
            <a:endParaRPr lang="zh-CN" altLang="zh-CN" b="1" spc="40" dirty="0">
              <a:solidFill>
                <a:srgbClr val="333333"/>
              </a:solidFill>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5A594FDA-1E8A-4C4E-B15F-33982D1A6002}"/>
              </a:ext>
            </a:extLst>
          </p:cNvPr>
          <p:cNvSpPr txBox="1"/>
          <p:nvPr/>
        </p:nvSpPr>
        <p:spPr>
          <a:xfrm>
            <a:off x="10143241" y="6611778"/>
            <a:ext cx="2048759" cy="246221"/>
          </a:xfrm>
          <a:prstGeom prst="rect">
            <a:avLst/>
          </a:prstGeom>
          <a:noFill/>
        </p:spPr>
        <p:txBody>
          <a:bodyPr wrap="square" rtlCol="0">
            <a:spAutoFit/>
          </a:bodyPr>
          <a:lstStyle/>
          <a:p>
            <a:r>
              <a:rPr lang="zh-CN" altLang="en-US" sz="1000" dirty="0"/>
              <a:t>本数据来自微信公众号“外滩观察”</a:t>
            </a:r>
          </a:p>
        </p:txBody>
      </p:sp>
    </p:spTree>
    <p:extLst>
      <p:ext uri="{BB962C8B-B14F-4D97-AF65-F5344CB8AC3E}">
        <p14:creationId xmlns:p14="http://schemas.microsoft.com/office/powerpoint/2010/main" val="3831385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6FD52A17-DCF9-455F-9E75-52E36B2EB753}"/>
              </a:ext>
            </a:extLst>
          </p:cNvPr>
          <p:cNvSpPr txBox="1"/>
          <p:nvPr/>
        </p:nvSpPr>
        <p:spPr>
          <a:xfrm>
            <a:off x="4130570" y="170393"/>
            <a:ext cx="6172200" cy="523220"/>
          </a:xfrm>
          <a:prstGeom prst="rect">
            <a:avLst/>
          </a:prstGeom>
          <a:noFill/>
        </p:spPr>
        <p:txBody>
          <a:bodyPr wrap="square">
            <a:spAutoFit/>
          </a:bodyPr>
          <a:lstStyle/>
          <a:p>
            <a:r>
              <a:rPr lang="en-US" altLang="zh-CN" sz="2800" dirty="0">
                <a:solidFill>
                  <a:srgbClr val="C00000"/>
                </a:solidFill>
                <a:effectLst/>
                <a:latin typeface="等线" panose="02010600030101010101" pitchFamily="2" charset="-122"/>
                <a:cs typeface="Times New Roman" panose="02020603050405020304" pitchFamily="18" charset="0"/>
              </a:rPr>
              <a:t> </a:t>
            </a:r>
            <a:r>
              <a:rPr lang="zh-CN" altLang="zh-CN" sz="2800" b="1" spc="40" dirty="0">
                <a:solidFill>
                  <a:srgbClr val="C00000"/>
                </a:solidFill>
                <a:effectLst/>
                <a:ea typeface="Microsoft YaHei UI" panose="020B0503020204020204" pitchFamily="34" charset="-122"/>
                <a:cs typeface="Times New Roman" panose="02020603050405020304" pitchFamily="18" charset="0"/>
              </a:rPr>
              <a:t>无线–头戴耳机</a:t>
            </a:r>
            <a:endParaRPr lang="zh-CN" altLang="en-US" sz="2800" dirty="0">
              <a:solidFill>
                <a:srgbClr val="C00000"/>
              </a:solidFill>
            </a:endParaRPr>
          </a:p>
        </p:txBody>
      </p:sp>
      <p:pic>
        <p:nvPicPr>
          <p:cNvPr id="5" name="图片 4">
            <a:extLst>
              <a:ext uri="{FF2B5EF4-FFF2-40B4-BE49-F238E27FC236}">
                <a16:creationId xmlns:a16="http://schemas.microsoft.com/office/drawing/2014/main" id="{D5A9CC82-6A4C-4E34-9B51-B37BBCBF340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177047" y="951555"/>
            <a:ext cx="8813260" cy="3569564"/>
          </a:xfrm>
          <a:prstGeom prst="rect">
            <a:avLst/>
          </a:prstGeom>
          <a:noFill/>
          <a:ln>
            <a:noFill/>
          </a:ln>
        </p:spPr>
      </p:pic>
      <p:sp>
        <p:nvSpPr>
          <p:cNvPr id="7" name="文本框 6">
            <a:extLst>
              <a:ext uri="{FF2B5EF4-FFF2-40B4-BE49-F238E27FC236}">
                <a16:creationId xmlns:a16="http://schemas.microsoft.com/office/drawing/2014/main" id="{25C49902-6DDA-498A-861C-13208F8B7CF4}"/>
              </a:ext>
            </a:extLst>
          </p:cNvPr>
          <p:cNvSpPr txBox="1"/>
          <p:nvPr/>
        </p:nvSpPr>
        <p:spPr>
          <a:xfrm>
            <a:off x="527725" y="4654254"/>
            <a:ext cx="8956742" cy="2203745"/>
          </a:xfrm>
          <a:prstGeom prst="rect">
            <a:avLst/>
          </a:prstGeom>
          <a:noFill/>
        </p:spPr>
        <p:txBody>
          <a:bodyPr wrap="square">
            <a:spAutoFit/>
          </a:bodyPr>
          <a:lstStyle/>
          <a:p>
            <a:pPr>
              <a:lnSpc>
                <a:spcPct val="150000"/>
              </a:lnSpc>
              <a:spcAft>
                <a:spcPts val="0"/>
              </a:spcAft>
            </a:pP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无线头戴耳机市场保持稳定增长趋势：</a:t>
            </a:r>
            <a:endParaRPr lang="zh-CN" altLang="zh-CN" sz="1600" dirty="0">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lnSpc>
                <a:spcPct val="150000"/>
              </a:lnSpc>
              <a:spcBef>
                <a:spcPts val="750"/>
              </a:spcBef>
              <a:spcAft>
                <a:spcPts val="750"/>
              </a:spcAft>
            </a:pP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2018</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年前三个季度合计出货</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4554</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万，同比增长</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47%</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2017</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年前三季度</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3106</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万支）；销售额为</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50</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亿美元，同比增长</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81%</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2017</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年前三季度</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27.7</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亿美元）</a:t>
            </a:r>
            <a:endParaRPr lang="zh-CN" altLang="zh-CN" sz="1600" dirty="0">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lnSpc>
                <a:spcPct val="150000"/>
              </a:lnSpc>
              <a:spcBef>
                <a:spcPts val="750"/>
              </a:spcBef>
              <a:spcAft>
                <a:spcPts val="750"/>
              </a:spcAft>
            </a:pP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•从厂商来看，</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Sony</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份额保持第一；</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Bose</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和</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Beats</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排名互换：由于</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W1</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供应不足，</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Beats</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采用</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W1</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的头戴耳机曾经停产一段时间</a:t>
            </a:r>
            <a:endParaRPr lang="zh-CN" altLang="zh-CN" sz="1600" dirty="0">
              <a:effectLst/>
              <a:latin typeface="Microsoft YaHei UI" panose="020B0503020204020204" pitchFamily="34" charset="-122"/>
              <a:ea typeface="Microsoft YaHei UI" panose="020B0503020204020204" pitchFamily="34" charset="-122"/>
              <a:cs typeface="宋体" panose="02010600030101010101" pitchFamily="2" charset="-122"/>
            </a:endParaRPr>
          </a:p>
        </p:txBody>
      </p:sp>
      <p:sp>
        <p:nvSpPr>
          <p:cNvPr id="2" name="文本框 1">
            <a:extLst>
              <a:ext uri="{FF2B5EF4-FFF2-40B4-BE49-F238E27FC236}">
                <a16:creationId xmlns:a16="http://schemas.microsoft.com/office/drawing/2014/main" id="{9E969B9A-2499-4AEA-87FD-FCF2531FD78E}"/>
              </a:ext>
            </a:extLst>
          </p:cNvPr>
          <p:cNvSpPr txBox="1"/>
          <p:nvPr/>
        </p:nvSpPr>
        <p:spPr>
          <a:xfrm>
            <a:off x="10143241" y="6611778"/>
            <a:ext cx="2048759" cy="246221"/>
          </a:xfrm>
          <a:prstGeom prst="rect">
            <a:avLst/>
          </a:prstGeom>
          <a:noFill/>
        </p:spPr>
        <p:txBody>
          <a:bodyPr wrap="square" rtlCol="0">
            <a:spAutoFit/>
          </a:bodyPr>
          <a:lstStyle/>
          <a:p>
            <a:r>
              <a:rPr lang="zh-CN" altLang="en-US" sz="1000" dirty="0"/>
              <a:t>本数据来自微信公众号“外滩观察”</a:t>
            </a:r>
          </a:p>
        </p:txBody>
      </p:sp>
    </p:spTree>
    <p:extLst>
      <p:ext uri="{BB962C8B-B14F-4D97-AF65-F5344CB8AC3E}">
        <p14:creationId xmlns:p14="http://schemas.microsoft.com/office/powerpoint/2010/main" val="3140574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文本框 1">
            <a:extLst>
              <a:ext uri="{FF2B5EF4-FFF2-40B4-BE49-F238E27FC236}">
                <a16:creationId xmlns:a16="http://schemas.microsoft.com/office/drawing/2014/main" id="{AD730768-CD65-4854-A2FF-C45CE6E9D272}"/>
              </a:ext>
            </a:extLst>
          </p:cNvPr>
          <p:cNvSpPr txBox="1"/>
          <p:nvPr/>
        </p:nvSpPr>
        <p:spPr>
          <a:xfrm>
            <a:off x="3932406" y="169439"/>
            <a:ext cx="6172200" cy="523220"/>
          </a:xfrm>
          <a:prstGeom prst="rect">
            <a:avLst/>
          </a:prstGeom>
          <a:noFill/>
        </p:spPr>
        <p:txBody>
          <a:bodyPr wrap="square">
            <a:spAutoFit/>
          </a:bodyPr>
          <a:lstStyle/>
          <a:p>
            <a:r>
              <a:rPr lang="en-US" altLang="zh-CN" sz="2800" dirty="0">
                <a:solidFill>
                  <a:srgbClr val="C00000"/>
                </a:solidFill>
                <a:effectLst/>
                <a:latin typeface="等线" panose="02010600030101010101" pitchFamily="2" charset="-122"/>
                <a:cs typeface="Times New Roman" panose="02020603050405020304" pitchFamily="18" charset="0"/>
              </a:rPr>
              <a:t> </a:t>
            </a:r>
            <a:r>
              <a:rPr lang="zh-CN" altLang="zh-CN" sz="2800" b="1" spc="40" dirty="0">
                <a:solidFill>
                  <a:srgbClr val="C00000"/>
                </a:solidFill>
                <a:effectLst/>
                <a:ea typeface="Microsoft YaHei UI" panose="020B0503020204020204" pitchFamily="34" charset="-122"/>
                <a:cs typeface="Times New Roman" panose="02020603050405020304" pitchFamily="18" charset="0"/>
              </a:rPr>
              <a:t>无线–</a:t>
            </a:r>
            <a:r>
              <a:rPr lang="zh-CN" altLang="en-US" sz="2800" b="1" spc="40" dirty="0">
                <a:solidFill>
                  <a:srgbClr val="C00000"/>
                </a:solidFill>
                <a:effectLst/>
                <a:ea typeface="Microsoft YaHei UI" panose="020B0503020204020204" pitchFamily="34" charset="-122"/>
                <a:cs typeface="Times New Roman" panose="02020603050405020304" pitchFamily="18" charset="0"/>
              </a:rPr>
              <a:t>颈戴</a:t>
            </a:r>
            <a:r>
              <a:rPr lang="zh-CN" altLang="zh-CN" sz="2800" b="1" spc="40" dirty="0">
                <a:solidFill>
                  <a:srgbClr val="C00000"/>
                </a:solidFill>
                <a:effectLst/>
                <a:ea typeface="Microsoft YaHei UI" panose="020B0503020204020204" pitchFamily="34" charset="-122"/>
                <a:cs typeface="Times New Roman" panose="02020603050405020304" pitchFamily="18" charset="0"/>
              </a:rPr>
              <a:t>耳机</a:t>
            </a:r>
            <a:endParaRPr lang="zh-CN" altLang="en-US" sz="2800" dirty="0">
              <a:solidFill>
                <a:srgbClr val="C00000"/>
              </a:solidFill>
            </a:endParaRPr>
          </a:p>
        </p:txBody>
      </p:sp>
      <p:pic>
        <p:nvPicPr>
          <p:cNvPr id="5" name="图片 4">
            <a:extLst>
              <a:ext uri="{FF2B5EF4-FFF2-40B4-BE49-F238E27FC236}">
                <a16:creationId xmlns:a16="http://schemas.microsoft.com/office/drawing/2014/main" id="{EE289E2D-942D-4C6C-AF74-BC0582A2E47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97860" y="924063"/>
            <a:ext cx="9184201" cy="3519893"/>
          </a:xfrm>
          <a:prstGeom prst="rect">
            <a:avLst/>
          </a:prstGeom>
          <a:noFill/>
          <a:ln>
            <a:noFill/>
          </a:ln>
        </p:spPr>
      </p:pic>
      <p:sp>
        <p:nvSpPr>
          <p:cNvPr id="7" name="文本框 6">
            <a:extLst>
              <a:ext uri="{FF2B5EF4-FFF2-40B4-BE49-F238E27FC236}">
                <a16:creationId xmlns:a16="http://schemas.microsoft.com/office/drawing/2014/main" id="{371F56B4-CAC1-4B9B-8C67-561E43562C59}"/>
              </a:ext>
            </a:extLst>
          </p:cNvPr>
          <p:cNvSpPr txBox="1"/>
          <p:nvPr/>
        </p:nvSpPr>
        <p:spPr>
          <a:xfrm>
            <a:off x="119163" y="4795735"/>
            <a:ext cx="10174907" cy="1834413"/>
          </a:xfrm>
          <a:prstGeom prst="rect">
            <a:avLst/>
          </a:prstGeom>
          <a:noFill/>
        </p:spPr>
        <p:txBody>
          <a:bodyPr wrap="square">
            <a:spAutoFit/>
          </a:bodyPr>
          <a:lstStyle/>
          <a:p>
            <a:pPr algn="just">
              <a:lnSpc>
                <a:spcPct val="150000"/>
              </a:lnSpc>
              <a:spcAft>
                <a:spcPts val="0"/>
              </a:spcAft>
            </a:pP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颈戴耳机受惠于用户对运动健康和便携性能的追求，普及度提高，预测</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2019</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年将保持缓慢增长趋势。</a:t>
            </a:r>
            <a:endParaRPr lang="zh-CN" altLang="zh-CN" sz="1600" dirty="0">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lnSpc>
                <a:spcPct val="150000"/>
              </a:lnSpc>
              <a:spcBef>
                <a:spcPts val="750"/>
              </a:spcBef>
              <a:spcAft>
                <a:spcPts val="750"/>
              </a:spcAft>
            </a:pP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•厂商维度：</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LG</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逐渐关闭早期颈戴产品项目，加上</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JBL</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运动新品受消费者欢迎，使得</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JBL</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成为该细分的新领航者</a:t>
            </a:r>
            <a:endParaRPr lang="zh-CN" altLang="zh-CN" sz="1600" dirty="0">
              <a:effectLst/>
              <a:latin typeface="Microsoft YaHei UI" panose="020B0503020204020204" pitchFamily="34" charset="-122"/>
              <a:ea typeface="Microsoft YaHei UI" panose="020B0503020204020204" pitchFamily="34" charset="-122"/>
              <a:cs typeface="宋体" panose="02010600030101010101" pitchFamily="2" charset="-122"/>
            </a:endParaRPr>
          </a:p>
          <a:p>
            <a:pPr algn="just">
              <a:lnSpc>
                <a:spcPct val="150000"/>
              </a:lnSpc>
              <a:spcBef>
                <a:spcPts val="750"/>
              </a:spcBef>
              <a:spcAft>
                <a:spcPts val="750"/>
              </a:spcAft>
            </a:pP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2018</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年前三季度，</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TOP10</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厂商份额占比仅</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40%</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，非</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TOP</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厂商份额接近</a:t>
            </a:r>
            <a:r>
              <a:rPr lang="en-US"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60%</a:t>
            </a:r>
            <a:r>
              <a:rPr lang="zh-CN" altLang="zh-CN" sz="1600" spc="40" dirty="0">
                <a:effectLst/>
                <a:latin typeface="Microsoft YaHei UI" panose="020B0503020204020204" pitchFamily="34" charset="-122"/>
                <a:ea typeface="Microsoft YaHei UI" panose="020B0503020204020204" pitchFamily="34" charset="-122"/>
                <a:cs typeface="宋体" panose="02010600030101010101" pitchFamily="2" charset="-122"/>
              </a:rPr>
              <a:t>：分析认为该细分市场技术壁垒相对较低，厂商易进入，预测未来几年该市场将维持群雄割据的局面</a:t>
            </a:r>
            <a:endParaRPr lang="zh-CN" altLang="zh-CN" sz="1600" dirty="0">
              <a:effectLst/>
              <a:latin typeface="Microsoft YaHei UI" panose="020B0503020204020204" pitchFamily="34" charset="-122"/>
              <a:ea typeface="Microsoft YaHei UI" panose="020B0503020204020204" pitchFamily="34" charset="-122"/>
              <a:cs typeface="宋体" panose="02010600030101010101" pitchFamily="2" charset="-122"/>
            </a:endParaRPr>
          </a:p>
        </p:txBody>
      </p:sp>
      <p:sp>
        <p:nvSpPr>
          <p:cNvPr id="3" name="文本框 2">
            <a:extLst>
              <a:ext uri="{FF2B5EF4-FFF2-40B4-BE49-F238E27FC236}">
                <a16:creationId xmlns:a16="http://schemas.microsoft.com/office/drawing/2014/main" id="{46A701C2-7464-4E23-AD02-5BBCC6EB0328}"/>
              </a:ext>
            </a:extLst>
          </p:cNvPr>
          <p:cNvSpPr txBox="1"/>
          <p:nvPr/>
        </p:nvSpPr>
        <p:spPr>
          <a:xfrm>
            <a:off x="10143241" y="6611778"/>
            <a:ext cx="2048759" cy="246221"/>
          </a:xfrm>
          <a:prstGeom prst="rect">
            <a:avLst/>
          </a:prstGeom>
          <a:noFill/>
        </p:spPr>
        <p:txBody>
          <a:bodyPr wrap="square" rtlCol="0">
            <a:spAutoFit/>
          </a:bodyPr>
          <a:lstStyle/>
          <a:p>
            <a:r>
              <a:rPr lang="zh-CN" altLang="en-US" sz="1000" dirty="0"/>
              <a:t>本数据来自微信公众号“外滩观察”</a:t>
            </a:r>
          </a:p>
        </p:txBody>
      </p:sp>
    </p:spTree>
    <p:extLst>
      <p:ext uri="{BB962C8B-B14F-4D97-AF65-F5344CB8AC3E}">
        <p14:creationId xmlns:p14="http://schemas.microsoft.com/office/powerpoint/2010/main" val="4094730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C510B001-51C6-4907-866B-09D1C06E9D68}"/>
              </a:ext>
            </a:extLst>
          </p:cNvPr>
          <p:cNvSpPr txBox="1"/>
          <p:nvPr/>
        </p:nvSpPr>
        <p:spPr>
          <a:xfrm>
            <a:off x="0" y="893511"/>
            <a:ext cx="11507821" cy="1900264"/>
          </a:xfrm>
          <a:prstGeom prst="rect">
            <a:avLst/>
          </a:prstGeom>
          <a:noFill/>
        </p:spPr>
        <p:txBody>
          <a:bodyPr wrap="square">
            <a:spAutoFit/>
          </a:bodyPr>
          <a:lstStyle/>
          <a:p>
            <a:pPr algn="just">
              <a:lnSpc>
                <a:spcPct val="150000"/>
              </a:lnSpc>
              <a:spcAft>
                <a:spcPts val="0"/>
              </a:spcAft>
            </a:pPr>
            <a:r>
              <a:rPr lang="en-US" altLang="zh-CN" sz="1600"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    </a:t>
            </a:r>
            <a:r>
              <a:rPr lang="zh-CN"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市调机构</a:t>
            </a:r>
            <a:r>
              <a:rPr lang="en-US"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Counterpoint Research</a:t>
            </a:r>
            <a:r>
              <a:rPr lang="zh-CN"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统计数据，</a:t>
            </a:r>
            <a:r>
              <a:rPr lang="en-US"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2016</a:t>
            </a:r>
            <a:r>
              <a:rPr lang="zh-CN"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年全球</a:t>
            </a:r>
            <a:r>
              <a:rPr lang="en-US"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TWS</a:t>
            </a:r>
            <a:r>
              <a:rPr lang="zh-CN"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耳机出货量仅为</a:t>
            </a:r>
            <a:r>
              <a:rPr lang="en-US"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918</a:t>
            </a:r>
            <a:r>
              <a:rPr lang="zh-CN"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万副，</a:t>
            </a:r>
            <a:r>
              <a:rPr lang="en-US"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2018</a:t>
            </a:r>
            <a:r>
              <a:rPr lang="zh-CN"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年达到</a:t>
            </a:r>
            <a:r>
              <a:rPr lang="en-US"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4600</a:t>
            </a:r>
            <a:r>
              <a:rPr lang="zh-CN"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万副，年均复合增长率为</a:t>
            </a:r>
            <a:r>
              <a:rPr lang="en-US"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124%</a:t>
            </a:r>
            <a:r>
              <a:rPr lang="zh-CN" altLang="zh-CN" sz="1600" b="1" spc="40">
                <a:solidFill>
                  <a:srgbClr val="333333"/>
                </a:solidFill>
                <a:effectLst/>
                <a:latin typeface="宋体" panose="02010600030101010101" pitchFamily="2" charset="-122"/>
                <a:ea typeface="Microsoft YaHei UI" panose="020B0503020204020204" pitchFamily="34" charset="-122"/>
                <a:cs typeface="宋体" panose="02010600030101010101" pitchFamily="2" charset="-122"/>
              </a:rPr>
              <a:t>。</a:t>
            </a:r>
            <a:endParaRPr lang="zh-CN" altLang="zh-CN" sz="1600" b="1">
              <a:effectLst/>
              <a:latin typeface="宋体" panose="02010600030101010101" pitchFamily="2" charset="-122"/>
              <a:ea typeface="宋体" panose="02010600030101010101" pitchFamily="2" charset="-122"/>
              <a:cs typeface="宋体" panose="02010600030101010101" pitchFamily="2" charset="-122"/>
            </a:endParaRPr>
          </a:p>
          <a:p>
            <a:pPr algn="just">
              <a:lnSpc>
                <a:spcPct val="150000"/>
              </a:lnSpc>
              <a:spcAft>
                <a:spcPts val="0"/>
              </a:spcAft>
            </a:pPr>
            <a:r>
              <a:rPr lang="en-US" altLang="zh-CN" sz="1600" b="1" spc="40">
                <a:solidFill>
                  <a:srgbClr val="333333"/>
                </a:solidFill>
                <a:effectLst/>
                <a:latin typeface="Microsoft YaHei UI" panose="020B0503020204020204" pitchFamily="34" charset="-122"/>
                <a:cs typeface="Times New Roman" panose="02020603050405020304" pitchFamily="18" charset="0"/>
              </a:rPr>
              <a:t>    2019</a:t>
            </a:r>
            <a:r>
              <a:rPr lang="zh-CN" altLang="zh-CN" sz="1600" b="1" spc="40">
                <a:solidFill>
                  <a:srgbClr val="333333"/>
                </a:solidFill>
                <a:effectLst/>
                <a:ea typeface="Microsoft YaHei UI" panose="020B0503020204020204" pitchFamily="34" charset="-122"/>
                <a:cs typeface="Times New Roman" panose="02020603050405020304" pitchFamily="18" charset="0"/>
              </a:rPr>
              <a:t>年全球</a:t>
            </a:r>
            <a:r>
              <a:rPr lang="en-US" altLang="zh-CN" sz="1600" b="1" spc="40">
                <a:solidFill>
                  <a:srgbClr val="333333"/>
                </a:solidFill>
                <a:effectLst/>
                <a:ea typeface="Microsoft YaHei UI" panose="020B0503020204020204" pitchFamily="34" charset="-122"/>
                <a:cs typeface="Times New Roman" panose="02020603050405020304" pitchFamily="18" charset="0"/>
              </a:rPr>
              <a:t>TWS</a:t>
            </a:r>
            <a:r>
              <a:rPr lang="zh-CN" altLang="zh-CN" sz="1600" b="1" spc="40">
                <a:solidFill>
                  <a:srgbClr val="333333"/>
                </a:solidFill>
                <a:effectLst/>
                <a:ea typeface="Microsoft YaHei UI" panose="020B0503020204020204" pitchFamily="34" charset="-122"/>
                <a:cs typeface="Times New Roman" panose="02020603050405020304" pitchFamily="18" charset="0"/>
              </a:rPr>
              <a:t>耳机出货量为</a:t>
            </a:r>
            <a:r>
              <a:rPr lang="en-US" altLang="zh-CN" sz="1600" b="1" spc="40">
                <a:solidFill>
                  <a:srgbClr val="333333"/>
                </a:solidFill>
                <a:effectLst/>
                <a:ea typeface="Microsoft YaHei UI" panose="020B0503020204020204" pitchFamily="34" charset="-122"/>
                <a:cs typeface="Times New Roman" panose="02020603050405020304" pitchFamily="18" charset="0"/>
              </a:rPr>
              <a:t>1.285</a:t>
            </a:r>
            <a:r>
              <a:rPr lang="zh-CN" altLang="zh-CN" sz="1600" b="1" spc="40">
                <a:solidFill>
                  <a:srgbClr val="333333"/>
                </a:solidFill>
                <a:effectLst/>
                <a:ea typeface="Microsoft YaHei UI" panose="020B0503020204020204" pitchFamily="34" charset="-122"/>
                <a:cs typeface="Times New Roman" panose="02020603050405020304" pitchFamily="18" charset="0"/>
              </a:rPr>
              <a:t>亿副，加上</a:t>
            </a:r>
            <a:r>
              <a:rPr lang="en-US" altLang="zh-CN" sz="1600" b="1" spc="40">
                <a:solidFill>
                  <a:srgbClr val="333333"/>
                </a:solidFill>
                <a:effectLst/>
                <a:ea typeface="Microsoft YaHei UI" panose="020B0503020204020204" pitchFamily="34" charset="-122"/>
                <a:cs typeface="Times New Roman" panose="02020603050405020304" pitchFamily="18" charset="0"/>
              </a:rPr>
              <a:t>AirPods</a:t>
            </a:r>
            <a:r>
              <a:rPr lang="zh-CN" altLang="zh-CN" sz="1600" b="1" spc="40">
                <a:solidFill>
                  <a:srgbClr val="333333"/>
                </a:solidFill>
                <a:effectLst/>
                <a:ea typeface="Microsoft YaHei UI" panose="020B0503020204020204" pitchFamily="34" charset="-122"/>
                <a:cs typeface="Times New Roman" panose="02020603050405020304" pitchFamily="18" charset="0"/>
              </a:rPr>
              <a:t>早期用户在</a:t>
            </a:r>
            <a:r>
              <a:rPr lang="en-US" altLang="zh-CN" sz="1600" b="1" spc="40">
                <a:solidFill>
                  <a:srgbClr val="333333"/>
                </a:solidFill>
                <a:effectLst/>
                <a:ea typeface="Microsoft YaHei UI" panose="020B0503020204020204" pitchFamily="34" charset="-122"/>
                <a:cs typeface="Times New Roman" panose="02020603050405020304" pitchFamily="18" charset="0"/>
              </a:rPr>
              <a:t>2</a:t>
            </a:r>
            <a:r>
              <a:rPr lang="zh-CN" altLang="zh-CN" sz="1600" b="1" spc="40">
                <a:solidFill>
                  <a:srgbClr val="333333"/>
                </a:solidFill>
                <a:effectLst/>
                <a:ea typeface="Microsoft YaHei UI" panose="020B0503020204020204" pitchFamily="34" charset="-122"/>
                <a:cs typeface="Times New Roman" panose="02020603050405020304" pitchFamily="18" charset="0"/>
              </a:rPr>
              <a:t>、</a:t>
            </a:r>
            <a:r>
              <a:rPr lang="en-US" altLang="zh-CN" sz="1600" b="1" spc="40">
                <a:solidFill>
                  <a:srgbClr val="333333"/>
                </a:solidFill>
                <a:effectLst/>
                <a:ea typeface="Microsoft YaHei UI" panose="020B0503020204020204" pitchFamily="34" charset="-122"/>
                <a:cs typeface="Times New Roman" panose="02020603050405020304" pitchFamily="18" charset="0"/>
              </a:rPr>
              <a:t>3</a:t>
            </a:r>
            <a:r>
              <a:rPr lang="zh-CN" altLang="zh-CN" sz="1600" b="1" spc="40">
                <a:solidFill>
                  <a:srgbClr val="333333"/>
                </a:solidFill>
                <a:effectLst/>
                <a:ea typeface="Microsoft YaHei UI" panose="020B0503020204020204" pitchFamily="34" charset="-122"/>
                <a:cs typeface="Times New Roman" panose="02020603050405020304" pitchFamily="18" charset="0"/>
              </a:rPr>
              <a:t>年后，现在已经面临</a:t>
            </a:r>
            <a:r>
              <a:rPr lang="en-US" altLang="zh-CN" sz="1600" b="1" spc="40">
                <a:solidFill>
                  <a:srgbClr val="333333"/>
                </a:solidFill>
                <a:effectLst/>
                <a:ea typeface="Microsoft YaHei UI" panose="020B0503020204020204" pitchFamily="34" charset="-122"/>
                <a:cs typeface="Times New Roman" panose="02020603050405020304" pitchFamily="18" charset="0"/>
              </a:rPr>
              <a:t>AirPods</a:t>
            </a:r>
            <a:r>
              <a:rPr lang="zh-CN" altLang="zh-CN" sz="1600" b="1" spc="40">
                <a:solidFill>
                  <a:srgbClr val="333333"/>
                </a:solidFill>
                <a:effectLst/>
                <a:ea typeface="Microsoft YaHei UI" panose="020B0503020204020204" pitchFamily="34" charset="-122"/>
                <a:cs typeface="Times New Roman" panose="02020603050405020304" pitchFamily="18" charset="0"/>
              </a:rPr>
              <a:t>电池续航力明显衰减、功能推陈出新的诱因，可望掀起一波换机潮，在换机与新购机的双重拉力下，预估</a:t>
            </a:r>
            <a:r>
              <a:rPr lang="en-US" altLang="zh-CN" sz="1600" b="1" spc="40">
                <a:solidFill>
                  <a:srgbClr val="333333"/>
                </a:solidFill>
                <a:effectLst/>
                <a:ea typeface="Microsoft YaHei UI" panose="020B0503020204020204" pitchFamily="34" charset="-122"/>
                <a:cs typeface="Times New Roman" panose="02020603050405020304" pitchFamily="18" charset="0"/>
              </a:rPr>
              <a:t>2020</a:t>
            </a:r>
            <a:r>
              <a:rPr lang="zh-CN" altLang="zh-CN" sz="1600" b="1" spc="40">
                <a:solidFill>
                  <a:srgbClr val="333333"/>
                </a:solidFill>
                <a:effectLst/>
                <a:ea typeface="Microsoft YaHei UI" panose="020B0503020204020204" pitchFamily="34" charset="-122"/>
                <a:cs typeface="Times New Roman" panose="02020603050405020304" pitchFamily="18" charset="0"/>
              </a:rPr>
              <a:t>年</a:t>
            </a:r>
            <a:r>
              <a:rPr lang="en-US" altLang="zh-CN" sz="1600" b="1" spc="40">
                <a:solidFill>
                  <a:srgbClr val="333333"/>
                </a:solidFill>
                <a:effectLst/>
                <a:ea typeface="Microsoft YaHei UI" panose="020B0503020204020204" pitchFamily="34" charset="-122"/>
                <a:cs typeface="Times New Roman" panose="02020603050405020304" pitchFamily="18" charset="0"/>
              </a:rPr>
              <a:t>TWS</a:t>
            </a:r>
            <a:r>
              <a:rPr lang="zh-CN" altLang="zh-CN" sz="1600" b="1" spc="40">
                <a:solidFill>
                  <a:srgbClr val="333333"/>
                </a:solidFill>
                <a:effectLst/>
                <a:ea typeface="Microsoft YaHei UI" panose="020B0503020204020204" pitchFamily="34" charset="-122"/>
                <a:cs typeface="Times New Roman" panose="02020603050405020304" pitchFamily="18" charset="0"/>
              </a:rPr>
              <a:t>耳机出货量将跃升至</a:t>
            </a:r>
            <a:r>
              <a:rPr lang="en-US" altLang="zh-CN" sz="1600" b="1" spc="40">
                <a:solidFill>
                  <a:srgbClr val="333333"/>
                </a:solidFill>
                <a:effectLst/>
                <a:ea typeface="Microsoft YaHei UI" panose="020B0503020204020204" pitchFamily="34" charset="-122"/>
                <a:cs typeface="Times New Roman" panose="02020603050405020304" pitchFamily="18" charset="0"/>
              </a:rPr>
              <a:t>2.3</a:t>
            </a:r>
            <a:r>
              <a:rPr lang="zh-CN" altLang="zh-CN" sz="1600" b="1" spc="40">
                <a:solidFill>
                  <a:srgbClr val="333333"/>
                </a:solidFill>
                <a:effectLst/>
                <a:ea typeface="Microsoft YaHei UI" panose="020B0503020204020204" pitchFamily="34" charset="-122"/>
                <a:cs typeface="Times New Roman" panose="02020603050405020304" pitchFamily="18" charset="0"/>
              </a:rPr>
              <a:t>亿副，年增率高达</a:t>
            </a:r>
            <a:r>
              <a:rPr lang="en-US" altLang="zh-CN" sz="1600" b="1" spc="40">
                <a:solidFill>
                  <a:srgbClr val="333333"/>
                </a:solidFill>
                <a:effectLst/>
                <a:ea typeface="Microsoft YaHei UI" panose="020B0503020204020204" pitchFamily="34" charset="-122"/>
                <a:cs typeface="Times New Roman" panose="02020603050405020304" pitchFamily="18" charset="0"/>
              </a:rPr>
              <a:t>90%</a:t>
            </a:r>
            <a:r>
              <a:rPr lang="zh-CN" altLang="zh-CN" sz="1600" b="1" spc="40">
                <a:solidFill>
                  <a:srgbClr val="333333"/>
                </a:solidFill>
                <a:effectLst/>
                <a:ea typeface="Microsoft YaHei UI" panose="020B0503020204020204" pitchFamily="34" charset="-122"/>
                <a:cs typeface="Times New Roman" panose="02020603050405020304" pitchFamily="18" charset="0"/>
              </a:rPr>
              <a:t>。</a:t>
            </a:r>
            <a:endParaRPr lang="zh-CN" altLang="en-US" sz="1600" b="1" dirty="0"/>
          </a:p>
        </p:txBody>
      </p:sp>
      <p:sp>
        <p:nvSpPr>
          <p:cNvPr id="6" name="文本框 5">
            <a:extLst>
              <a:ext uri="{FF2B5EF4-FFF2-40B4-BE49-F238E27FC236}">
                <a16:creationId xmlns:a16="http://schemas.microsoft.com/office/drawing/2014/main" id="{8B3EBF88-CF32-4837-83AD-07A69A780E3D}"/>
              </a:ext>
            </a:extLst>
          </p:cNvPr>
          <p:cNvSpPr txBox="1"/>
          <p:nvPr/>
        </p:nvSpPr>
        <p:spPr>
          <a:xfrm>
            <a:off x="3702226" y="95215"/>
            <a:ext cx="5068111" cy="523220"/>
          </a:xfrm>
          <a:prstGeom prst="rect">
            <a:avLst/>
          </a:prstGeom>
          <a:noFill/>
        </p:spPr>
        <p:txBody>
          <a:bodyPr wrap="square" rtlCol="0">
            <a:spAutoFit/>
          </a:bodyPr>
          <a:lstStyle/>
          <a:p>
            <a:r>
              <a:rPr lang="zh-CN" altLang="en-US" sz="2800" b="1">
                <a:solidFill>
                  <a:srgbClr val="C00000"/>
                </a:solidFill>
                <a:latin typeface="Microsoft YaHei UI" panose="020B0503020204020204" pitchFamily="34" charset="-122"/>
                <a:ea typeface="Microsoft YaHei UI" panose="020B0503020204020204" pitchFamily="34" charset="-122"/>
              </a:rPr>
              <a:t>全球</a:t>
            </a:r>
            <a:r>
              <a:rPr lang="en-US" altLang="zh-CN" sz="2800" b="1">
                <a:solidFill>
                  <a:srgbClr val="C00000"/>
                </a:solidFill>
                <a:latin typeface="Microsoft YaHei UI" panose="020B0503020204020204" pitchFamily="34" charset="-122"/>
                <a:ea typeface="Microsoft YaHei UI" panose="020B0503020204020204" pitchFamily="34" charset="-122"/>
              </a:rPr>
              <a:t>TWS</a:t>
            </a:r>
            <a:r>
              <a:rPr lang="zh-CN" altLang="en-US" sz="2800" b="1">
                <a:solidFill>
                  <a:srgbClr val="C00000"/>
                </a:solidFill>
                <a:latin typeface="Microsoft YaHei UI" panose="020B0503020204020204" pitchFamily="34" charset="-122"/>
                <a:ea typeface="Microsoft YaHei UI" panose="020B0503020204020204" pitchFamily="34" charset="-122"/>
              </a:rPr>
              <a:t>耳机出货量</a:t>
            </a:r>
            <a:endParaRPr lang="zh-CN" altLang="en-US" sz="2800" b="1" dirty="0">
              <a:solidFill>
                <a:srgbClr val="C00000"/>
              </a:solidFill>
              <a:latin typeface="Microsoft YaHei UI" panose="020B0503020204020204" pitchFamily="34" charset="-122"/>
              <a:ea typeface="Microsoft YaHei UI" panose="020B0503020204020204" pitchFamily="34" charset="-122"/>
            </a:endParaRPr>
          </a:p>
        </p:txBody>
      </p:sp>
      <p:pic>
        <p:nvPicPr>
          <p:cNvPr id="5" name="图片 4">
            <a:extLst>
              <a:ext uri="{FF2B5EF4-FFF2-40B4-BE49-F238E27FC236}">
                <a16:creationId xmlns:a16="http://schemas.microsoft.com/office/drawing/2014/main" id="{4431D8DB-6892-4705-B9B3-0F02735F2B06}"/>
              </a:ext>
            </a:extLst>
          </p:cNvPr>
          <p:cNvPicPr>
            <a:picLocks noChangeAspect="1"/>
          </p:cNvPicPr>
          <p:nvPr/>
        </p:nvPicPr>
        <p:blipFill>
          <a:blip r:embed="rId4"/>
          <a:stretch>
            <a:fillRect/>
          </a:stretch>
        </p:blipFill>
        <p:spPr>
          <a:xfrm>
            <a:off x="2234153" y="2793776"/>
            <a:ext cx="6457359" cy="3390208"/>
          </a:xfrm>
          <a:prstGeom prst="rect">
            <a:avLst/>
          </a:prstGeom>
        </p:spPr>
      </p:pic>
      <p:sp>
        <p:nvSpPr>
          <p:cNvPr id="2" name="文本框 1">
            <a:extLst>
              <a:ext uri="{FF2B5EF4-FFF2-40B4-BE49-F238E27FC236}">
                <a16:creationId xmlns:a16="http://schemas.microsoft.com/office/drawing/2014/main" id="{12F04610-44A1-429F-9C99-12C72FB33AEF}"/>
              </a:ext>
            </a:extLst>
          </p:cNvPr>
          <p:cNvSpPr txBox="1"/>
          <p:nvPr/>
        </p:nvSpPr>
        <p:spPr>
          <a:xfrm>
            <a:off x="9973559" y="6611778"/>
            <a:ext cx="2218441" cy="246221"/>
          </a:xfrm>
          <a:prstGeom prst="rect">
            <a:avLst/>
          </a:prstGeom>
          <a:noFill/>
        </p:spPr>
        <p:txBody>
          <a:bodyPr wrap="square" rtlCol="0">
            <a:spAutoFit/>
          </a:bodyPr>
          <a:lstStyle/>
          <a:p>
            <a:r>
              <a:rPr lang="zh-CN" altLang="en-US" sz="1000" dirty="0"/>
              <a:t>本数据来自微信公众号“</a:t>
            </a:r>
            <a:r>
              <a:rPr lang="en-US" altLang="zh-CN" sz="1000" dirty="0"/>
              <a:t>AIOT </a:t>
            </a:r>
            <a:r>
              <a:rPr lang="zh-CN" altLang="en-US" sz="1000" dirty="0"/>
              <a:t>大数据”</a:t>
            </a:r>
          </a:p>
        </p:txBody>
      </p:sp>
    </p:spTree>
    <p:extLst>
      <p:ext uri="{BB962C8B-B14F-4D97-AF65-F5344CB8AC3E}">
        <p14:creationId xmlns:p14="http://schemas.microsoft.com/office/powerpoint/2010/main" val="116087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2" name="图片 1">
            <a:extLst>
              <a:ext uri="{FF2B5EF4-FFF2-40B4-BE49-F238E27FC236}">
                <a16:creationId xmlns:a16="http://schemas.microsoft.com/office/drawing/2014/main" id="{EC68AF6C-276E-4E5C-8901-F4B42C4D467A}"/>
              </a:ext>
            </a:extLst>
          </p:cNvPr>
          <p:cNvPicPr>
            <a:picLocks noChangeAspect="1"/>
          </p:cNvPicPr>
          <p:nvPr/>
        </p:nvPicPr>
        <p:blipFill>
          <a:blip r:embed="rId4"/>
          <a:stretch>
            <a:fillRect/>
          </a:stretch>
        </p:blipFill>
        <p:spPr>
          <a:xfrm>
            <a:off x="2335832" y="1978900"/>
            <a:ext cx="5938546" cy="3253385"/>
          </a:xfrm>
          <a:prstGeom prst="rect">
            <a:avLst/>
          </a:prstGeom>
        </p:spPr>
      </p:pic>
      <p:sp>
        <p:nvSpPr>
          <p:cNvPr id="5" name="文本框 4">
            <a:extLst>
              <a:ext uri="{FF2B5EF4-FFF2-40B4-BE49-F238E27FC236}">
                <a16:creationId xmlns:a16="http://schemas.microsoft.com/office/drawing/2014/main" id="{55D82EF2-05D9-4791-AEE2-CC6F23C6D3D4}"/>
              </a:ext>
            </a:extLst>
          </p:cNvPr>
          <p:cNvSpPr txBox="1"/>
          <p:nvPr/>
        </p:nvSpPr>
        <p:spPr>
          <a:xfrm>
            <a:off x="490194" y="740282"/>
            <a:ext cx="9182911" cy="1157305"/>
          </a:xfrm>
          <a:prstGeom prst="rect">
            <a:avLst/>
          </a:prstGeom>
          <a:noFill/>
        </p:spPr>
        <p:txBody>
          <a:bodyPr wrap="square">
            <a:spAutoFit/>
          </a:bodyPr>
          <a:lstStyle/>
          <a:p>
            <a:pPr algn="just">
              <a:lnSpc>
                <a:spcPct val="150000"/>
              </a:lnSpc>
              <a:spcAft>
                <a:spcPts val="0"/>
              </a:spcAft>
            </a:pP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2020</a:t>
            </a:r>
            <a:r>
              <a:rPr lang="zh-CN"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年第一季度全球</a:t>
            </a: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耳机出货量同比增幅超过</a:t>
            </a: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100%</a:t>
            </a:r>
            <a:r>
              <a:rPr lang="zh-CN"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，其中，</a:t>
            </a: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 2020</a:t>
            </a:r>
            <a:r>
              <a:rPr lang="zh-CN"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年</a:t>
            </a: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3</a:t>
            </a:r>
            <a:r>
              <a:rPr lang="zh-CN"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月份全球</a:t>
            </a: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耳机出货量前</a:t>
            </a: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20</a:t>
            </a:r>
            <a:r>
              <a:rPr lang="zh-CN"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大品牌的合计数已达</a:t>
            </a: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2449</a:t>
            </a:r>
            <a:r>
              <a:rPr lang="zh-CN"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万副，已超过</a:t>
            </a: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2019</a:t>
            </a:r>
            <a:r>
              <a:rPr lang="zh-CN"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年第一季全球</a:t>
            </a: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耳机整体出货量</a:t>
            </a: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(1750</a:t>
            </a:r>
            <a:r>
              <a:rPr lang="zh-CN"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万副</a:t>
            </a:r>
            <a:r>
              <a:rPr lang="en-US" altLang="zh-CN" sz="1600" b="1" kern="100" spc="40" dirty="0">
                <a:effectLst/>
                <a:latin typeface="Microsoft YaHei UI" panose="020B0503020204020204" pitchFamily="34" charset="-122"/>
                <a:ea typeface="Microsoft YaHei UI" panose="020B0503020204020204" pitchFamily="34" charset="-122"/>
                <a:cs typeface="Times New Roman" panose="02020603050405020304" pitchFamily="18" charset="0"/>
              </a:rPr>
              <a:t>)</a:t>
            </a:r>
            <a:endParaRPr lang="zh-CN" altLang="zh-CN" sz="1600" kern="100" dirty="0">
              <a:effectLst/>
              <a:latin typeface="Microsoft YaHei UI" panose="020B0503020204020204" pitchFamily="34" charset="-122"/>
              <a:ea typeface="Microsoft YaHei UI"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D6BBD6F3-BD79-4AB1-8F99-BF27A9B74FFD}"/>
              </a:ext>
            </a:extLst>
          </p:cNvPr>
          <p:cNvSpPr txBox="1"/>
          <p:nvPr/>
        </p:nvSpPr>
        <p:spPr>
          <a:xfrm>
            <a:off x="1506549" y="5529820"/>
            <a:ext cx="7597111" cy="1157305"/>
          </a:xfrm>
          <a:prstGeom prst="rect">
            <a:avLst/>
          </a:prstGeom>
          <a:noFill/>
        </p:spPr>
        <p:txBody>
          <a:bodyPr wrap="square">
            <a:spAutoFit/>
          </a:bodyPr>
          <a:lstStyle/>
          <a:p>
            <a:pPr algn="just">
              <a:lnSpc>
                <a:spcPct val="150000"/>
              </a:lnSpc>
              <a:spcAft>
                <a:spcPts val="0"/>
              </a:spcAft>
            </a:pPr>
            <a:r>
              <a:rPr lang="zh-CN" altLang="zh-CN" sz="1600" b="1" kern="100" dirty="0">
                <a:effectLst/>
                <a:latin typeface="Microsoft YaHei UI" panose="020B0503020204020204" pitchFamily="34" charset="-122"/>
                <a:ea typeface="Microsoft YaHei UI" panose="020B0503020204020204" pitchFamily="34" charset="-122"/>
                <a:cs typeface="Times New Roman" panose="02020603050405020304" pitchFamily="18" charset="0"/>
              </a:rPr>
              <a:t>展望</a:t>
            </a:r>
            <a:r>
              <a:rPr lang="en-US" altLang="zh-CN" sz="1600" b="1" kern="100" dirty="0">
                <a:effectLst/>
                <a:latin typeface="Microsoft YaHei UI" panose="020B0503020204020204" pitchFamily="34" charset="-122"/>
                <a:ea typeface="Microsoft YaHei UI" panose="020B0503020204020204" pitchFamily="34" charset="-122"/>
                <a:cs typeface="Times New Roman" panose="02020603050405020304" pitchFamily="18" charset="0"/>
              </a:rPr>
              <a:t>2020</a:t>
            </a:r>
            <a:r>
              <a:rPr lang="zh-CN" altLang="zh-CN" sz="1600" b="1" kern="100" dirty="0">
                <a:effectLst/>
                <a:latin typeface="Microsoft YaHei UI" panose="020B0503020204020204" pitchFamily="34" charset="-122"/>
                <a:ea typeface="Microsoft YaHei UI" panose="020B0503020204020204" pitchFamily="34" charset="-122"/>
                <a:cs typeface="Times New Roman" panose="02020603050405020304" pitchFamily="18" charset="0"/>
              </a:rPr>
              <a:t>年，</a:t>
            </a:r>
            <a:r>
              <a:rPr lang="en-US" altLang="zh-CN" sz="1600" b="1" kern="100" dirty="0">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sz="1600" b="1" kern="100" dirty="0">
                <a:effectLst/>
                <a:latin typeface="Microsoft YaHei UI" panose="020B0503020204020204" pitchFamily="34" charset="-122"/>
                <a:ea typeface="Microsoft YaHei UI" panose="020B0503020204020204" pitchFamily="34" charset="-122"/>
                <a:cs typeface="Times New Roman" panose="02020603050405020304" pitchFamily="18" charset="0"/>
              </a:rPr>
              <a:t>耳机市场仍将处于高速发展的阶段，若参考</a:t>
            </a:r>
            <a:r>
              <a:rPr lang="en-US" altLang="zh-CN" sz="1600" b="1" kern="100" dirty="0">
                <a:effectLst/>
                <a:latin typeface="Microsoft YaHei UI" panose="020B0503020204020204" pitchFamily="34" charset="-122"/>
                <a:ea typeface="Microsoft YaHei UI" panose="020B0503020204020204" pitchFamily="34" charset="-122"/>
                <a:cs typeface="Times New Roman" panose="02020603050405020304" pitchFamily="18" charset="0"/>
              </a:rPr>
              <a:t>2019</a:t>
            </a:r>
            <a:r>
              <a:rPr lang="zh-CN" altLang="zh-CN" sz="1600" b="1" kern="100" dirty="0">
                <a:effectLst/>
                <a:latin typeface="Microsoft YaHei UI" panose="020B0503020204020204" pitchFamily="34" charset="-122"/>
                <a:ea typeface="Microsoft YaHei UI" panose="020B0503020204020204" pitchFamily="34" charset="-122"/>
                <a:cs typeface="Times New Roman" panose="02020603050405020304" pitchFamily="18" charset="0"/>
              </a:rPr>
              <a:t>年全球智能手机出货量来看，目前</a:t>
            </a:r>
            <a:r>
              <a:rPr lang="en-US" altLang="zh-CN" sz="1600" b="1" kern="100" dirty="0">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sz="1600" b="1" kern="100" dirty="0">
                <a:effectLst/>
                <a:latin typeface="Microsoft YaHei UI" panose="020B0503020204020204" pitchFamily="34" charset="-122"/>
                <a:ea typeface="Microsoft YaHei UI" panose="020B0503020204020204" pitchFamily="34" charset="-122"/>
                <a:cs typeface="Times New Roman" panose="02020603050405020304" pitchFamily="18" charset="0"/>
              </a:rPr>
              <a:t>耳机的渗透率只有约</a:t>
            </a:r>
            <a:r>
              <a:rPr lang="en-US" altLang="zh-CN" sz="1600" b="1" kern="100" dirty="0">
                <a:effectLst/>
                <a:latin typeface="Microsoft YaHei UI" panose="020B0503020204020204" pitchFamily="34" charset="-122"/>
                <a:ea typeface="Microsoft YaHei UI" panose="020B0503020204020204" pitchFamily="34" charset="-122"/>
                <a:cs typeface="Times New Roman" panose="02020603050405020304" pitchFamily="18" charset="0"/>
              </a:rPr>
              <a:t>17%</a:t>
            </a:r>
            <a:r>
              <a:rPr lang="zh-CN" altLang="zh-CN" sz="1600" b="1" kern="100" dirty="0">
                <a:effectLst/>
                <a:latin typeface="Microsoft YaHei UI" panose="020B0503020204020204" pitchFamily="34" charset="-122"/>
                <a:ea typeface="Microsoft YaHei UI" panose="020B0503020204020204" pitchFamily="34" charset="-122"/>
                <a:cs typeface="Times New Roman" panose="02020603050405020304" pitchFamily="18" charset="0"/>
              </a:rPr>
              <a:t>，显示该产业未来市场的成长空间仍十分宽广。</a:t>
            </a:r>
          </a:p>
        </p:txBody>
      </p:sp>
      <p:sp>
        <p:nvSpPr>
          <p:cNvPr id="6" name="文本框 5">
            <a:extLst>
              <a:ext uri="{FF2B5EF4-FFF2-40B4-BE49-F238E27FC236}">
                <a16:creationId xmlns:a16="http://schemas.microsoft.com/office/drawing/2014/main" id="{477C1C76-829A-4B71-A6E1-E42DF1B39580}"/>
              </a:ext>
            </a:extLst>
          </p:cNvPr>
          <p:cNvSpPr txBox="1"/>
          <p:nvPr/>
        </p:nvSpPr>
        <p:spPr>
          <a:xfrm>
            <a:off x="3881335" y="135749"/>
            <a:ext cx="5068111" cy="523220"/>
          </a:xfrm>
          <a:prstGeom prst="rect">
            <a:avLst/>
          </a:prstGeom>
          <a:noFill/>
        </p:spPr>
        <p:txBody>
          <a:bodyPr wrap="square" rtlCol="0">
            <a:spAutoFit/>
          </a:bodyPr>
          <a:lstStyle/>
          <a:p>
            <a:r>
              <a:rPr lang="zh-CN" altLang="en-US" sz="2800" b="1" dirty="0">
                <a:solidFill>
                  <a:srgbClr val="C00000"/>
                </a:solidFill>
                <a:latin typeface="Microsoft YaHei UI" panose="020B0503020204020204" pitchFamily="34" charset="-122"/>
                <a:ea typeface="Microsoft YaHei UI" panose="020B0503020204020204" pitchFamily="34" charset="-122"/>
              </a:rPr>
              <a:t>全球</a:t>
            </a:r>
            <a:r>
              <a:rPr lang="en-US" altLang="zh-CN" sz="2800" b="1" dirty="0">
                <a:solidFill>
                  <a:srgbClr val="C00000"/>
                </a:solidFill>
                <a:latin typeface="Microsoft YaHei UI" panose="020B0503020204020204" pitchFamily="34" charset="-122"/>
                <a:ea typeface="Microsoft YaHei UI" panose="020B0503020204020204" pitchFamily="34" charset="-122"/>
              </a:rPr>
              <a:t>TWS</a:t>
            </a:r>
            <a:r>
              <a:rPr lang="zh-CN" altLang="en-US" sz="2800" b="1" dirty="0">
                <a:solidFill>
                  <a:srgbClr val="C00000"/>
                </a:solidFill>
                <a:latin typeface="Microsoft YaHei UI" panose="020B0503020204020204" pitchFamily="34" charset="-122"/>
                <a:ea typeface="Microsoft YaHei UI" panose="020B0503020204020204" pitchFamily="34" charset="-122"/>
              </a:rPr>
              <a:t>耳机出货量</a:t>
            </a:r>
          </a:p>
        </p:txBody>
      </p:sp>
      <p:sp>
        <p:nvSpPr>
          <p:cNvPr id="3" name="文本框 2">
            <a:extLst>
              <a:ext uri="{FF2B5EF4-FFF2-40B4-BE49-F238E27FC236}">
                <a16:creationId xmlns:a16="http://schemas.microsoft.com/office/drawing/2014/main" id="{5F0901BD-CC33-4EDC-B2B5-FD7598F7F5FF}"/>
              </a:ext>
            </a:extLst>
          </p:cNvPr>
          <p:cNvSpPr txBox="1"/>
          <p:nvPr/>
        </p:nvSpPr>
        <p:spPr>
          <a:xfrm>
            <a:off x="9973559" y="6611778"/>
            <a:ext cx="2218441" cy="246221"/>
          </a:xfrm>
          <a:prstGeom prst="rect">
            <a:avLst/>
          </a:prstGeom>
          <a:noFill/>
        </p:spPr>
        <p:txBody>
          <a:bodyPr wrap="square" rtlCol="0">
            <a:spAutoFit/>
          </a:bodyPr>
          <a:lstStyle/>
          <a:p>
            <a:r>
              <a:rPr lang="zh-CN" altLang="en-US" sz="1000" dirty="0"/>
              <a:t>本数据来自微信公众号“满天芯”</a:t>
            </a:r>
          </a:p>
        </p:txBody>
      </p:sp>
    </p:spTree>
    <p:extLst>
      <p:ext uri="{BB962C8B-B14F-4D97-AF65-F5344CB8AC3E}">
        <p14:creationId xmlns:p14="http://schemas.microsoft.com/office/powerpoint/2010/main" val="1196606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游戏机&#10;&#10;描述已自动生成">
            <a:extLst>
              <a:ext uri="{FF2B5EF4-FFF2-40B4-BE49-F238E27FC236}">
                <a16:creationId xmlns:a16="http://schemas.microsoft.com/office/drawing/2014/main" id="{93DFA4B1-84E1-48C0-A43A-F7391A6D0530}"/>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23000"/>
                    </a14:imgEffect>
                    <a14:imgEffect>
                      <a14:brightnessContrast bright="-11000" contrast="3000"/>
                    </a14:imgEffect>
                  </a14:imgLayer>
                </a14:imgProps>
              </a:ex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4" name="文本框 3">
            <a:extLst>
              <a:ext uri="{FF2B5EF4-FFF2-40B4-BE49-F238E27FC236}">
                <a16:creationId xmlns:a16="http://schemas.microsoft.com/office/drawing/2014/main" id="{89346A4E-0E15-4739-BD1E-8B3F544DBF97}"/>
              </a:ext>
            </a:extLst>
          </p:cNvPr>
          <p:cNvSpPr txBox="1"/>
          <p:nvPr/>
        </p:nvSpPr>
        <p:spPr>
          <a:xfrm>
            <a:off x="2135898" y="469727"/>
            <a:ext cx="6172200" cy="523220"/>
          </a:xfrm>
          <a:prstGeom prst="rect">
            <a:avLst/>
          </a:prstGeom>
          <a:noFill/>
        </p:spPr>
        <p:txBody>
          <a:bodyPr wrap="square">
            <a:spAutoFit/>
          </a:bodyPr>
          <a:lstStyle/>
          <a:p>
            <a:pPr algn="just">
              <a:spcAft>
                <a:spcPts val="0"/>
              </a:spcAft>
            </a:pPr>
            <a:r>
              <a:rPr lang="en-US" altLang="zh-CN" sz="2800" kern="100" spc="40" dirty="0">
                <a:solidFill>
                  <a:srgbClr val="C0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2019</a:t>
            </a:r>
            <a:r>
              <a:rPr lang="zh-CN" altLang="zh-CN" sz="2800" kern="100" spc="40" dirty="0">
                <a:solidFill>
                  <a:srgbClr val="C0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年单季度</a:t>
            </a:r>
            <a:r>
              <a:rPr lang="en-US" altLang="zh-CN" sz="2800" kern="100" spc="40" dirty="0">
                <a:solidFill>
                  <a:srgbClr val="C0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TWS</a:t>
            </a:r>
            <a:r>
              <a:rPr lang="zh-CN" altLang="zh-CN" sz="2800" kern="100" spc="40" dirty="0">
                <a:solidFill>
                  <a:srgbClr val="C00000"/>
                </a:solidFill>
                <a:effectLst/>
                <a:latin typeface="Microsoft YaHei UI" panose="020B0503020204020204" pitchFamily="34" charset="-122"/>
                <a:ea typeface="Microsoft YaHei UI" panose="020B0503020204020204" pitchFamily="34" charset="-122"/>
                <a:cs typeface="Times New Roman" panose="02020603050405020304" pitchFamily="18" charset="0"/>
              </a:rPr>
              <a:t>耳机市场规模</a:t>
            </a:r>
            <a:endParaRPr lang="zh-CN" altLang="zh-CN" sz="2800" kern="100" dirty="0">
              <a:solidFill>
                <a:srgbClr val="C00000"/>
              </a:solidFill>
              <a:effectLst/>
              <a:latin typeface="Microsoft YaHei UI" panose="020B0503020204020204" pitchFamily="34" charset="-122"/>
              <a:ea typeface="Microsoft YaHei UI"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5EEFD026-A652-410A-B469-A93AF4EB741E}"/>
              </a:ext>
            </a:extLst>
          </p:cNvPr>
          <p:cNvPicPr>
            <a:picLocks noChangeAspect="1"/>
          </p:cNvPicPr>
          <p:nvPr/>
        </p:nvPicPr>
        <p:blipFill>
          <a:blip r:embed="rId4"/>
          <a:stretch>
            <a:fillRect/>
          </a:stretch>
        </p:blipFill>
        <p:spPr>
          <a:xfrm>
            <a:off x="400833" y="1340285"/>
            <a:ext cx="9414679" cy="4647156"/>
          </a:xfrm>
          <a:prstGeom prst="rect">
            <a:avLst/>
          </a:prstGeom>
        </p:spPr>
      </p:pic>
      <p:sp>
        <p:nvSpPr>
          <p:cNvPr id="2" name="文本框 1">
            <a:extLst>
              <a:ext uri="{FF2B5EF4-FFF2-40B4-BE49-F238E27FC236}">
                <a16:creationId xmlns:a16="http://schemas.microsoft.com/office/drawing/2014/main" id="{8A5B7425-EBC9-4F78-B049-28707AF11209}"/>
              </a:ext>
            </a:extLst>
          </p:cNvPr>
          <p:cNvSpPr txBox="1"/>
          <p:nvPr/>
        </p:nvSpPr>
        <p:spPr>
          <a:xfrm>
            <a:off x="9973559" y="6611778"/>
            <a:ext cx="2218441" cy="246221"/>
          </a:xfrm>
          <a:prstGeom prst="rect">
            <a:avLst/>
          </a:prstGeom>
          <a:noFill/>
        </p:spPr>
        <p:txBody>
          <a:bodyPr wrap="square" rtlCol="0">
            <a:spAutoFit/>
          </a:bodyPr>
          <a:lstStyle/>
          <a:p>
            <a:r>
              <a:rPr lang="zh-CN" altLang="en-US" sz="1000" dirty="0"/>
              <a:t>本数据来自微信公众号“</a:t>
            </a:r>
            <a:r>
              <a:rPr lang="en-US" altLang="zh-CN" sz="1000" dirty="0"/>
              <a:t>AIOT </a:t>
            </a:r>
            <a:r>
              <a:rPr lang="zh-CN" altLang="en-US" sz="1000" dirty="0"/>
              <a:t>大数据”</a:t>
            </a:r>
          </a:p>
        </p:txBody>
      </p:sp>
    </p:spTree>
    <p:extLst>
      <p:ext uri="{BB962C8B-B14F-4D97-AF65-F5344CB8AC3E}">
        <p14:creationId xmlns:p14="http://schemas.microsoft.com/office/powerpoint/2010/main" val="284281206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1470</TotalTime>
  <Words>4600</Words>
  <Application>Microsoft Office PowerPoint</Application>
  <PresentationFormat>宽屏</PresentationFormat>
  <Paragraphs>261</Paragraphs>
  <Slides>39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-apple-system-font</vt:lpstr>
      <vt:lpstr>Microsoft YaHei UI</vt:lpstr>
      <vt:lpstr>等线</vt:lpstr>
      <vt:lpstr>等线 Light</vt:lpstr>
      <vt:lpstr>华文新魏</vt:lpstr>
      <vt:lpstr>宋体</vt:lpstr>
      <vt:lpstr>微软雅黑</vt:lpstr>
      <vt:lpstr>Arial</vt:lpstr>
      <vt:lpstr>Avenir Next LT Pro</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兆威 朱</dc:creator>
  <cp:lastModifiedBy>兆威 朱</cp:lastModifiedBy>
  <cp:revision>21</cp:revision>
  <dcterms:created xsi:type="dcterms:W3CDTF">2020-08-07T03:46:08Z</dcterms:created>
  <dcterms:modified xsi:type="dcterms:W3CDTF">2021-06-18T07:17:45Z</dcterms:modified>
</cp:coreProperties>
</file>